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06" r:id="rId4"/>
    <p:sldId id="308" r:id="rId5"/>
    <p:sldId id="309" r:id="rId6"/>
    <p:sldId id="310" r:id="rId7"/>
    <p:sldId id="267" r:id="rId8"/>
    <p:sldId id="266" r:id="rId9"/>
    <p:sldId id="315" r:id="rId10"/>
    <p:sldId id="314" r:id="rId11"/>
    <p:sldId id="313" r:id="rId12"/>
    <p:sldId id="278" r:id="rId13"/>
    <p:sldId id="260" r:id="rId14"/>
    <p:sldId id="280" r:id="rId15"/>
    <p:sldId id="292" r:id="rId16"/>
    <p:sldId id="291" r:id="rId17"/>
    <p:sldId id="293" r:id="rId18"/>
    <p:sldId id="294" r:id="rId19"/>
    <p:sldId id="295" r:id="rId20"/>
    <p:sldId id="298" r:id="rId21"/>
    <p:sldId id="299" r:id="rId22"/>
    <p:sldId id="300" r:id="rId23"/>
    <p:sldId id="301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yush Rai" initials="PR" lastIdx="1" clrIdx="0">
    <p:extLst>
      <p:ext uri="{19B8F6BF-5375-455C-9EA6-DF929625EA0E}">
        <p15:presenceInfo xmlns:p15="http://schemas.microsoft.com/office/powerpoint/2012/main" userId="S-1-5-21-1815594393-203851566-3239315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AB2"/>
    <a:srgbClr val="1D6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079FB-1158-44A5-81BA-70742E8B8B87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2274-7721-4180-95CA-BE03DFC6FB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32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E8B-E765-4F58-A257-0E1E2EC1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0D9F0-86A6-48DF-B30E-B8448776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9CD7-9DDA-4CF9-AA93-4DE94EF0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955A-2DC5-4511-A53D-598F496EDEEE}" type="datetime1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22E9-1D05-4AD0-BFC0-2527F71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B85C-0DA1-4C64-8F01-7A91FEF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521F-28F4-406E-9485-88EB85F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819DE-9E94-437E-8A68-6E165BAA9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72149-A870-4DC0-8F9C-DDB1FD58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4BED7-7934-4480-A6EE-DA895423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262-89E0-4714-A1CF-8A83C222FB9B}" type="datetime1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CB16A-A6D8-4778-B7F0-21B6BFD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54C42-23E8-4F2C-AC3E-A5BBDF4E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7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842-6D8B-4C86-8F39-4F97C9A0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9E737-F70E-42FA-A4AC-876FA6F1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A242-E710-4C98-92C7-184F6C18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AA5C-2D5F-4D58-9A50-D19B643441D4}" type="datetime1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3ABB8-F14F-4280-A105-4070853E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30805-AFD9-468A-8350-47B0059B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1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CE3C8-84F1-4290-9648-5C9E9A232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FA146-680D-4C44-80AE-61ACEA18E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229F1-7D33-4055-BCFB-C0B4E177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1576-788D-4E35-9930-DF0255718A2B}" type="datetime1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B88A-8C21-46C7-8EDF-2F9AEE5A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08B-689D-4C89-B6D0-6D893F5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70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85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27FE-0F44-497F-BF33-83303D14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BBA3-F0E8-4C36-916A-E54529F1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6D18-BB11-4BFD-9E7A-8DFB408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F1CC-7685-4FAD-B5F7-982834C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F9D9-79E8-4C23-9200-19A6857E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9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6550-E91F-4D00-83FE-94375199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5A4F-9318-4630-A9C7-16E2FD6AF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5E241-2474-417E-B544-69CF2861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4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4DE6-F5FA-4EAA-848D-A77AAE5B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8C00C-37B0-705B-60EA-9AF3B6CA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76463-DA8A-478C-9FC8-00C83590963D}" type="datetime1">
              <a:rPr lang="en-IN" smtClean="0"/>
              <a:t>30-07-2023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7435-2B6B-F9C3-9A4E-A7EBB5BD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83EE0-0FFE-7317-6147-89715EE0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18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0B88-78D9-4019-8BFF-8F7C0DCD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0B707-0551-48AD-BAF3-CE20FCE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066B9-A417-4624-91D6-6D6295C2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A6971-440D-4631-80F7-B3123104A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4CD4-B32C-429C-8FDB-C3993DE5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11BC8-FB4C-4B9C-8A71-BB4D1F6A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71E0-72C8-4CC8-AE53-DCEAAFB58B8B}" type="datetime1">
              <a:rPr lang="en-IN" smtClean="0"/>
              <a:t>30-07-2023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3E117-C4A9-4FF3-9C91-FFD40695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9C272-E75C-4778-96BF-8B2BC99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60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DEF5-DE48-45E6-AB10-8EDCE19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1AE6-4821-4359-BA0A-71E21BF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9225-93B0-4D75-98A5-1AA74F5D545B}" type="datetime1">
              <a:rPr lang="en-IN" smtClean="0"/>
              <a:t>30-07-2023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27195-022D-4F59-91AC-F6EF60F0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DE4F-8C95-4584-8FBF-AF73E2F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7068-89ED-42F9-9A72-92111C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8A65-8968-44A1-8A19-3117F08B5A38}" type="datetime1">
              <a:rPr lang="en-IN" smtClean="0"/>
              <a:t>30-07-2023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62B2C-1FE1-496D-9296-45C99FB4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DE75-9B7A-49B3-9B56-47588999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04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39A8-6449-4746-8F81-EF24B312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EEFD-9C86-41A8-9E20-FB51AE36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D5B7E-7597-4AD6-A029-CB20B9FBF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E2B30-B4F2-4EC2-B501-40677FFA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029C-FE30-49AA-946C-8160924AD21C}" type="datetime1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46B0-D5A7-4730-8667-0678E784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53FD6-F916-41FC-BA8C-069D6DA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B49AE5-850C-4D68-B1A0-D1411569DCF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313" y="5372525"/>
            <a:ext cx="1224973" cy="1166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7CEE4-2B80-48B3-9B66-3F5A2C62C75F}"/>
              </a:ext>
            </a:extLst>
          </p:cNvPr>
          <p:cNvSpPr txBox="1"/>
          <p:nvPr userDrawn="1"/>
        </p:nvSpPr>
        <p:spPr>
          <a:xfrm>
            <a:off x="10456460" y="6492875"/>
            <a:ext cx="173554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CS771: Intro to ML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DB4A9-B55E-4623-A2D9-A87B7B5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FFDC-2115-4CD1-967C-545001D0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F888-538C-4F90-BE4E-FDD77BC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6463-DA8A-478C-9FC8-00C83590963D}" type="datetime1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DA8E-891B-4E76-B24D-670B7EB4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AB6D-2CD0-4185-A303-317BFF96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12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gi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hyperlink" Target="http://www.pngtree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8.png"/><Relationship Id="rId11" Type="http://schemas.openxmlformats.org/officeDocument/2006/relationships/hyperlink" Target="https://www.pinclipart.com/" TargetMode="External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1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11" Type="http://schemas.openxmlformats.org/officeDocument/2006/relationships/image" Target="../media/image42.gif"/><Relationship Id="rId5" Type="http://schemas.openxmlformats.org/officeDocument/2006/relationships/image" Target="../media/image37.png"/><Relationship Id="rId10" Type="http://schemas.openxmlformats.org/officeDocument/2006/relationships/hyperlink" Target="http://www.pngtree.com/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www.pinclipar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s771-a23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hyperlink" Target="mailto:piyush@cse.iitk.ac.in" TargetMode="External"/><Relationship Id="rId4" Type="http://schemas.openxmlformats.org/officeDocument/2006/relationships/hyperlink" Target="https://tinyurl.com/cs771-a23-piazzasignu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statisticswithr.com/book/regression.html" TargetMode="Externa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maxstat.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AC89-BE04-43C0-8DE4-613238CF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357" y="2892264"/>
            <a:ext cx="10877550" cy="86201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Course Logistics and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059B3-A292-45C9-BE13-9562DE36C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6763" y="4830266"/>
            <a:ext cx="6282137" cy="1153276"/>
          </a:xfrm>
        </p:spPr>
        <p:txBody>
          <a:bodyPr>
            <a:normAutofit fontScale="85000" lnSpcReduction="10000"/>
          </a:bodyPr>
          <a:lstStyle/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CS771: Introduction to Machine Learning</a:t>
            </a:r>
          </a:p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Piyush Rai</a:t>
            </a:r>
          </a:p>
        </p:txBody>
      </p:sp>
    </p:spTree>
    <p:extLst>
      <p:ext uri="{BB962C8B-B14F-4D97-AF65-F5344CB8AC3E}">
        <p14:creationId xmlns:p14="http://schemas.microsoft.com/office/powerpoint/2010/main" val="4332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9"/>
    </mc:Choice>
    <mc:Fallback xmlns="">
      <p:transition spd="slow" advTm="32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Artificial Intelligence (AI) vs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Often the terms AI and ML are used synonymously but</a:t>
            </a:r>
            <a:r>
              <a:rPr lang="en-IN" dirty="0">
                <a:solidFill>
                  <a:srgbClr val="FF0000"/>
                </a:solidFill>
                <a:latin typeface="Abadi Extra Light" panose="020B0204020104020204" pitchFamily="34" charset="0"/>
              </a:rPr>
              <a:t> don’t mean the same</a:t>
            </a:r>
          </a:p>
          <a:p>
            <a:pPr marL="0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AI is about endowing machines with intelligence</a:t>
            </a:r>
          </a:p>
          <a:p>
            <a:pPr marL="0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ML is a way to achieve AI by learning patterns/predictive models from data</a:t>
            </a:r>
          </a:p>
          <a:p>
            <a:pPr marL="0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AI is a much broader term and covers various sub-fields such 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Natural Language Processing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Computer Vision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.. and many others</a:t>
            </a:r>
          </a:p>
          <a:p>
            <a:pPr marL="0" indent="0">
              <a:buNone/>
            </a:pPr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4" descr="Clipart Thanksgiving Hand Clip Black And White Stock - Thinking Light Bulb Clip Art - Png Download (950x1015), Png Download">
            <a:extLst>
              <a:ext uri="{FF2B5EF4-FFF2-40B4-BE49-F238E27FC236}">
                <a16:creationId xmlns:a16="http://schemas.microsoft.com/office/drawing/2014/main" id="{CC8C18F6-A984-0E92-EF01-7D3B0BB5F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57" y="4609462"/>
            <a:ext cx="1075043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0D31BFE-2C1E-6269-30B7-4B22CBD48963}"/>
              </a:ext>
            </a:extLst>
          </p:cNvPr>
          <p:cNvSpPr/>
          <p:nvPr/>
        </p:nvSpPr>
        <p:spPr>
          <a:xfrm>
            <a:off x="8394060" y="4920103"/>
            <a:ext cx="1663023" cy="642097"/>
          </a:xfrm>
          <a:prstGeom prst="wedgeRectCallout">
            <a:avLst>
              <a:gd name="adj1" fmla="val 66837"/>
              <a:gd name="adj2" fmla="val -1181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And what about “deep learning”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FA368-9D76-7ABA-9758-53B814DAD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35" y="5337603"/>
            <a:ext cx="1010687" cy="96522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9ADD3B-A0C5-88F6-2BBE-414B910C377C}"/>
              </a:ext>
            </a:extLst>
          </p:cNvPr>
          <p:cNvSpPr/>
          <p:nvPr/>
        </p:nvSpPr>
        <p:spPr>
          <a:xfrm>
            <a:off x="5611391" y="4769352"/>
            <a:ext cx="2233152" cy="816221"/>
          </a:xfrm>
          <a:prstGeom prst="wedgeRectCallout">
            <a:avLst>
              <a:gd name="adj1" fmla="val -61143"/>
              <a:gd name="adj2" fmla="val 4425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Can think of “deep learning” as a way of doing machine learning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162AD99-72D5-D0E4-86FD-9D94FF15FEF5}"/>
              </a:ext>
            </a:extLst>
          </p:cNvPr>
          <p:cNvSpPr/>
          <p:nvPr/>
        </p:nvSpPr>
        <p:spPr>
          <a:xfrm>
            <a:off x="6329534" y="5733709"/>
            <a:ext cx="2788151" cy="816221"/>
          </a:xfrm>
          <a:prstGeom prst="wedgeRectCallout">
            <a:avLst>
              <a:gd name="adj1" fmla="val -48941"/>
              <a:gd name="adj2" fmla="val -7421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Kind of a way to make machine learning more “automatic” (will discuss more later)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471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241"/>
    </mc:Choice>
    <mc:Fallback>
      <p:transition spd="slow" advTm="27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ML: Some Success Stories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AutoShape 4" descr="Self-driving car">
            <a:extLst>
              <a:ext uri="{FF2B5EF4-FFF2-40B4-BE49-F238E27FC236}">
                <a16:creationId xmlns:a16="http://schemas.microsoft.com/office/drawing/2014/main" id="{A33F0E0F-D407-376C-9061-8701EDFEB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9319" y="33244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BDBDAA-6674-7058-BD61-28D446151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006" y="1395729"/>
            <a:ext cx="3377512" cy="22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4EFE60-4937-EA61-4A14-0A6B6FC85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9" y="1416637"/>
            <a:ext cx="3516982" cy="2212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74E316-9F5B-58FF-EE77-CE1BB8F2F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598" y="1395729"/>
            <a:ext cx="3882721" cy="2219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665CA-8F91-5B81-D188-1CCEA8EF8366}"/>
              </a:ext>
            </a:extLst>
          </p:cNvPr>
          <p:cNvSpPr txBox="1"/>
          <p:nvPr/>
        </p:nvSpPr>
        <p:spPr>
          <a:xfrm>
            <a:off x="4834742" y="1047305"/>
            <a:ext cx="211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Autonomous Driving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E73CC-DEC2-4A3A-5521-B10842D43C9B}"/>
              </a:ext>
            </a:extLst>
          </p:cNvPr>
          <p:cNvSpPr txBox="1"/>
          <p:nvPr/>
        </p:nvSpPr>
        <p:spPr>
          <a:xfrm>
            <a:off x="868986" y="1047305"/>
            <a:ext cx="280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Protein Structure Prediction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331CC-DEBE-E7C2-DE9A-CE91EF7B637A}"/>
              </a:ext>
            </a:extLst>
          </p:cNvPr>
          <p:cNvSpPr txBox="1"/>
          <p:nvPr/>
        </p:nvSpPr>
        <p:spPr>
          <a:xfrm>
            <a:off x="8102185" y="1039985"/>
            <a:ext cx="330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AI Generated Digital Art (Dall E 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C0189-F666-0962-7883-EE5808DBABE9}"/>
              </a:ext>
            </a:extLst>
          </p:cNvPr>
          <p:cNvSpPr txBox="1"/>
          <p:nvPr/>
        </p:nvSpPr>
        <p:spPr>
          <a:xfrm>
            <a:off x="50006" y="6629582"/>
            <a:ext cx="1994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Digital art pic credit: David </a:t>
            </a:r>
            <a:r>
              <a:rPr lang="en-IN" sz="1000" dirty="0" err="1"/>
              <a:t>Schnurr</a:t>
            </a:r>
            <a:endParaRPr lang="en-IN" sz="1000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70AFA3FD-36A1-F99C-F256-E42FE49D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9" y="4250246"/>
            <a:ext cx="6789594" cy="217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253215-FBD2-653B-0A54-F0E402F36F7A}"/>
              </a:ext>
            </a:extLst>
          </p:cNvPr>
          <p:cNvSpPr txBox="1"/>
          <p:nvPr/>
        </p:nvSpPr>
        <p:spPr>
          <a:xfrm>
            <a:off x="2044463" y="3870068"/>
            <a:ext cx="289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Real-time Speech Translation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1F3E8D-DD02-FDE0-2F4C-64A68735D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404" y="4246285"/>
            <a:ext cx="3453669" cy="2328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2ADA0D-C95B-91C3-D36A-23DAB3F1E25E}"/>
              </a:ext>
            </a:extLst>
          </p:cNvPr>
          <p:cNvSpPr txBox="1"/>
          <p:nvPr/>
        </p:nvSpPr>
        <p:spPr>
          <a:xfrm>
            <a:off x="8579315" y="387891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Conversational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89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10"/>
    </mc:Choice>
    <mc:Fallback>
      <p:transition spd="slow" advTm="6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8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Key Enablers for Modern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5A8499-790D-4499-A2F4-B82640A99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296548"/>
            <a:ext cx="11018178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Availability of large amounts of data to train ML models</a:t>
            </a: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Increased computing power (e.g., GPUs)</a:t>
            </a: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</p:txBody>
      </p:sp>
      <p:pic>
        <p:nvPicPr>
          <p:cNvPr id="8" name="Picture 2" descr="Image result for imagenet">
            <a:extLst>
              <a:ext uri="{FF2B5EF4-FFF2-40B4-BE49-F238E27FC236}">
                <a16:creationId xmlns:a16="http://schemas.microsoft.com/office/drawing/2014/main" id="{2AC1A8AF-1443-41D1-94D2-F9088C51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77" y="1965346"/>
            <a:ext cx="4031785" cy="161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gpu deep learning">
            <a:extLst>
              <a:ext uri="{FF2B5EF4-FFF2-40B4-BE49-F238E27FC236}">
                <a16:creationId xmlns:a16="http://schemas.microsoft.com/office/drawing/2014/main" id="{ACEC287D-B088-46FD-A91E-5DA8E388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667" y="4342553"/>
            <a:ext cx="3739333" cy="196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CF22523-1120-1080-C663-24CC6FAD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745869"/>
            <a:ext cx="3739333" cy="205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05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13"/>
    </mc:Choice>
    <mc:Fallback xmlns="">
      <p:transition spd="slow" advTm="71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ML: A Simple Illustration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0935" y="136939"/>
            <a:ext cx="58582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F909E7-FFB1-4190-A5DD-7B0CB64980C3}"/>
              </a:ext>
            </a:extLst>
          </p:cNvPr>
          <p:cNvSpPr/>
          <p:nvPr/>
        </p:nvSpPr>
        <p:spPr>
          <a:xfrm>
            <a:off x="4191990" y="2861953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6F37DF-A8F6-4D06-9A8C-ABDF4781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3" y="1216081"/>
            <a:ext cx="11012424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ML enables intelligent systems to be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data-driven</a:t>
            </a:r>
            <a:r>
              <a:rPr lang="en-IN" dirty="0">
                <a:latin typeface="Abadi Extra Light" panose="020B0204020104020204" pitchFamily="34" charset="0"/>
              </a:rPr>
              <a:t> rather than </a:t>
            </a:r>
            <a:r>
              <a:rPr lang="en-IN" dirty="0">
                <a:solidFill>
                  <a:srgbClr val="FF0000"/>
                </a:solidFill>
                <a:latin typeface="Abadi Extra Light" panose="020B0204020104020204" pitchFamily="34" charset="0"/>
              </a:rPr>
              <a:t>rule-driven</a:t>
            </a: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How: By supplying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training data </a:t>
            </a:r>
            <a:r>
              <a:rPr lang="en-IN" dirty="0">
                <a:latin typeface="Abadi Extra Light" panose="020B0204020104020204" pitchFamily="34" charset="0"/>
              </a:rPr>
              <a:t>and building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statistical models </a:t>
            </a:r>
            <a:r>
              <a:rPr lang="en-IN" dirty="0">
                <a:latin typeface="Abadi Extra Light" panose="020B0204020104020204" pitchFamily="34" charset="0"/>
              </a:rPr>
              <a:t>of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Pictorial illustration of an ML model for binary classification: 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1DD2DBD-2044-4419-BCFA-59C278D01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53" y="3981613"/>
            <a:ext cx="534511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0F025-752A-40C4-A074-87D4EB32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3" y="4642643"/>
            <a:ext cx="490717" cy="51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61338D1-9A44-427D-993B-82B48892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49" y="3423298"/>
            <a:ext cx="537637" cy="5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A0E9D11-1E13-45E8-A6D9-CE318C89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32" y="4363136"/>
            <a:ext cx="516717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62A80B64-DCD2-474A-A2F6-72821E65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64" y="5277263"/>
            <a:ext cx="534511" cy="5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C5703A32-4390-4C22-B72E-AE95C7FC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68" y="5522607"/>
            <a:ext cx="584295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82C768A6-D6BB-4388-8147-E0EF9306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408" y="4685929"/>
            <a:ext cx="534416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A95A3C74-48CA-4E7E-AB2B-748615A0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97" y="3881025"/>
            <a:ext cx="537472" cy="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4F5B2207-93CE-4A10-98D7-C1E9F704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22" y="4301780"/>
            <a:ext cx="471837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id="{A8D884EF-D22B-44B5-8E36-845B715B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735" y="3653786"/>
            <a:ext cx="494572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40051A-EE57-44B2-B068-EDF00CE99F34}"/>
              </a:ext>
            </a:extLst>
          </p:cNvPr>
          <p:cNvCxnSpPr>
            <a:cxnSpLocks/>
          </p:cNvCxnSpPr>
          <p:nvPr/>
        </p:nvCxnSpPr>
        <p:spPr>
          <a:xfrm flipH="1">
            <a:off x="3855285" y="3442445"/>
            <a:ext cx="1654139" cy="2614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D161CA-B542-4183-A8A3-930A11EEBF58}"/>
              </a:ext>
            </a:extLst>
          </p:cNvPr>
          <p:cNvSpPr txBox="1"/>
          <p:nvPr/>
        </p:nvSpPr>
        <p:spPr>
          <a:xfrm>
            <a:off x="4627812" y="2929401"/>
            <a:ext cx="5994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Abadi Extra Light" panose="020B0204020104020204" pitchFamily="34" charset="0"/>
              </a:rPr>
              <a:t>A Linear Classifier (the statistical model)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760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74"/>
    </mc:Choice>
    <mc:Fallback xmlns="">
      <p:transition spd="slow" advTm="137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ML: A Simple Illustration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0935" y="136939"/>
            <a:ext cx="58582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6F37DF-A8F6-4D06-9A8C-ABDF4781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3" y="1216081"/>
            <a:ext cx="11012424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ML enables intelligent systems to be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data-driven</a:t>
            </a:r>
            <a:r>
              <a:rPr lang="en-IN" dirty="0">
                <a:latin typeface="Abadi Extra Light" panose="020B0204020104020204" pitchFamily="34" charset="0"/>
              </a:rPr>
              <a:t> rather than </a:t>
            </a:r>
            <a:r>
              <a:rPr lang="en-IN" dirty="0">
                <a:solidFill>
                  <a:srgbClr val="FF0000"/>
                </a:solidFill>
                <a:latin typeface="Abadi Extra Light" panose="020B0204020104020204" pitchFamily="34" charset="0"/>
              </a:rPr>
              <a:t>rule-driven</a:t>
            </a: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How: By supplying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training data </a:t>
            </a:r>
            <a:r>
              <a:rPr lang="en-IN" dirty="0">
                <a:latin typeface="Abadi Extra Light" panose="020B0204020104020204" pitchFamily="34" charset="0"/>
              </a:rPr>
              <a:t>and building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statistical models </a:t>
            </a:r>
            <a:r>
              <a:rPr lang="en-IN" dirty="0">
                <a:latin typeface="Abadi Extra Light" panose="020B0204020104020204" pitchFamily="34" charset="0"/>
              </a:rPr>
              <a:t>of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Pictorial illustration of an ML model for binary classification: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FE10E-2932-437B-9359-01C736CD8322}"/>
              </a:ext>
            </a:extLst>
          </p:cNvPr>
          <p:cNvSpPr/>
          <p:nvPr/>
        </p:nvSpPr>
        <p:spPr>
          <a:xfrm>
            <a:off x="4191990" y="2861953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4361174-FB1D-43A4-9BDC-99EBFE22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39" y="3429000"/>
            <a:ext cx="82391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A0EADA3C-B5E4-4261-ADF3-54817772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499" y="5919831"/>
            <a:ext cx="534511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CE693934-DD94-4EB4-BA7A-77E9CF60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38" y="5976033"/>
            <a:ext cx="490717" cy="51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4BBD33FD-2A60-4B7B-AD95-29D24D54F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78" y="5934560"/>
            <a:ext cx="537637" cy="5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A3DCEF36-570D-445F-A3F9-6DECA26E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522" y="5961362"/>
            <a:ext cx="516717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0DCD2D1B-5F7C-414D-AFDD-AE45A296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98" y="5937965"/>
            <a:ext cx="534511" cy="5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973A44B3-6B91-4B17-9852-0FDAFF34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9" y="5943663"/>
            <a:ext cx="584295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C254719B-CF92-40F5-864F-56319DE2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76" y="5937965"/>
            <a:ext cx="534416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0E2CA889-43D2-4ACE-B798-4C29382D5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92" y="5923831"/>
            <a:ext cx="537472" cy="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124BFD6C-34D2-4951-8931-A1972833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241" y="5936403"/>
            <a:ext cx="471837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2">
            <a:extLst>
              <a:ext uri="{FF2B5EF4-FFF2-40B4-BE49-F238E27FC236}">
                <a16:creationId xmlns:a16="http://schemas.microsoft.com/office/drawing/2014/main" id="{52CFAA31-49E5-4F41-82C5-F8E9F1EC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66" y="5954102"/>
            <a:ext cx="494572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82B1CFC-3CD4-4A9D-8EEB-E5F96D0B0C8B}"/>
              </a:ext>
            </a:extLst>
          </p:cNvPr>
          <p:cNvSpPr txBox="1"/>
          <p:nvPr/>
        </p:nvSpPr>
        <p:spPr>
          <a:xfrm>
            <a:off x="7884509" y="3946991"/>
            <a:ext cx="16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P(“</a:t>
            </a:r>
            <a:r>
              <a:rPr lang="en-IN" dirty="0" err="1"/>
              <a:t>dog”|image</a:t>
            </a:r>
            <a:r>
              <a:rPr lang="en-IN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AA6F7-E42F-41F3-99E8-D0635D6222B9}"/>
              </a:ext>
            </a:extLst>
          </p:cNvPr>
          <p:cNvSpPr txBox="1"/>
          <p:nvPr/>
        </p:nvSpPr>
        <p:spPr>
          <a:xfrm>
            <a:off x="1590035" y="4049772"/>
            <a:ext cx="15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P(“cat”|image)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8172999E-C313-4DE6-85A3-794379EA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36" y="5961361"/>
            <a:ext cx="535974" cy="5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E87E43-8C73-4957-8ABB-323681634AD7}"/>
              </a:ext>
            </a:extLst>
          </p:cNvPr>
          <p:cNvSpPr txBox="1"/>
          <p:nvPr/>
        </p:nvSpPr>
        <p:spPr>
          <a:xfrm>
            <a:off x="4627812" y="2929401"/>
            <a:ext cx="6879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Abadi Extra Light" panose="020B0204020104020204" pitchFamily="34" charset="0"/>
              </a:rPr>
              <a:t>A Probabilistic Classifier (the statistical model)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10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31"/>
    </mc:Choice>
    <mc:Fallback xmlns="">
      <p:transition spd="slow" advTm="9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ML: The Exam </a:t>
            </a:r>
            <a:r>
              <a:rPr lang="en-IN" sz="4800" b="1" dirty="0" err="1"/>
              <a:t>Anology</a:t>
            </a:r>
            <a:endParaRPr lang="en-IN" sz="4800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1DF4C8E-2FB0-4CA2-9D9A-034196FC9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It’s the performance on the D-day which matters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In an exam, our success is measured based on how well we did on the questions in the test (not on the questions we practiced on)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Likewise, in ML, success of the learned model is measured based on how well it predicts/fits the future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test data </a:t>
            </a:r>
            <a:r>
              <a:rPr lang="en-GB" sz="2600" dirty="0">
                <a:latin typeface="Abadi Extra Light" panose="020B0204020104020204" pitchFamily="34" charset="0"/>
              </a:rPr>
              <a:t>(not the training data)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F68102-CE26-42CA-B402-17D5BD57CAF1}"/>
              </a:ext>
            </a:extLst>
          </p:cNvPr>
          <p:cNvSpPr/>
          <p:nvPr/>
        </p:nvSpPr>
        <p:spPr>
          <a:xfrm>
            <a:off x="2325553" y="4695140"/>
            <a:ext cx="7620000" cy="1676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In Machine Learning, </a:t>
            </a:r>
            <a:r>
              <a:rPr lang="en-IN" sz="2800" dirty="0">
                <a:solidFill>
                  <a:srgbClr val="FF0000"/>
                </a:solidFill>
              </a:rPr>
              <a:t>generalization performance </a:t>
            </a:r>
            <a:r>
              <a:rPr lang="en-IN" sz="2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IN" sz="2800" dirty="0">
                <a:solidFill>
                  <a:schemeClr val="tx1"/>
                </a:solidFill>
              </a:rPr>
              <a:t>on the test data matters</a:t>
            </a:r>
          </a:p>
          <a:p>
            <a:pPr algn="ctr"/>
            <a:r>
              <a:rPr lang="en-IN" sz="2800" dirty="0">
                <a:solidFill>
                  <a:schemeClr val="tx1"/>
                </a:solidFill>
              </a:rPr>
              <a:t>(we should not “overfit” on training data)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7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02"/>
    </mc:Choice>
    <mc:Fallback xmlns="">
      <p:transition spd="slow" advTm="66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Coming Up Next..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1DF4C8E-2FB0-4CA2-9D9A-034196FC9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Types of ML problems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Typical workflow of ML problems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Various perspectives of ML problems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6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90"/>
    </mc:Choice>
    <mc:Fallback xmlns="">
      <p:transition spd="slow" advTm="4209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A Loose Taxonomy of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E2FDF5E-2EFD-40E5-812B-E4D393F2B13B}"/>
              </a:ext>
            </a:extLst>
          </p:cNvPr>
          <p:cNvSpPr>
            <a:spLocks noChangeAspect="1"/>
          </p:cNvSpPr>
          <p:nvPr/>
        </p:nvSpPr>
        <p:spPr>
          <a:xfrm>
            <a:off x="4868719" y="2958023"/>
            <a:ext cx="1641600" cy="1641600"/>
          </a:xfrm>
          <a:prstGeom prst="ellipse">
            <a:avLst/>
          </a:prstGeom>
          <a:solidFill>
            <a:srgbClr val="FF99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E642F54F-393E-4868-BA3B-20BA9E34448B}"/>
              </a:ext>
            </a:extLst>
          </p:cNvPr>
          <p:cNvSpPr txBox="1">
            <a:spLocks noChangeAspect="1"/>
          </p:cNvSpPr>
          <p:nvPr/>
        </p:nvSpPr>
        <p:spPr>
          <a:xfrm>
            <a:off x="5125561" y="3479188"/>
            <a:ext cx="1207564" cy="69720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2000" b="0" strike="noStrike" spc="-1" dirty="0">
                <a:latin typeface="Arial"/>
              </a:rPr>
              <a:t>Machine Learning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13D48D48-1420-4889-A0A5-210808D495AE}"/>
              </a:ext>
            </a:extLst>
          </p:cNvPr>
          <p:cNvSpPr>
            <a:spLocks noChangeAspect="1"/>
          </p:cNvSpPr>
          <p:nvPr/>
        </p:nvSpPr>
        <p:spPr>
          <a:xfrm>
            <a:off x="3140593" y="2193241"/>
            <a:ext cx="1252800" cy="1252800"/>
          </a:xfrm>
          <a:prstGeom prst="ellipse">
            <a:avLst/>
          </a:prstGeom>
          <a:solidFill>
            <a:srgbClr val="3399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7" name="TextShape 4">
            <a:extLst>
              <a:ext uri="{FF2B5EF4-FFF2-40B4-BE49-F238E27FC236}">
                <a16:creationId xmlns:a16="http://schemas.microsoft.com/office/drawing/2014/main" id="{6C66BB42-517D-47DE-939E-FC314EAA2AD2}"/>
              </a:ext>
            </a:extLst>
          </p:cNvPr>
          <p:cNvSpPr txBox="1">
            <a:spLocks noChangeAspect="1"/>
          </p:cNvSpPr>
          <p:nvPr/>
        </p:nvSpPr>
        <p:spPr>
          <a:xfrm>
            <a:off x="3040819" y="2534212"/>
            <a:ext cx="1353689" cy="60480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Supervised </a:t>
            </a:r>
          </a:p>
          <a:p>
            <a:pPr algn="ctr"/>
            <a:r>
              <a:rPr lang="en-IN" sz="1400" b="0" strike="noStrike" spc="-1" dirty="0">
                <a:latin typeface="Arial"/>
              </a:rPr>
              <a:t>  Learning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5B5F21C0-38C7-4CB8-AFEE-159B7E60EEBA}"/>
              </a:ext>
            </a:extLst>
          </p:cNvPr>
          <p:cNvSpPr>
            <a:spLocks noChangeAspect="1"/>
          </p:cNvSpPr>
          <p:nvPr/>
        </p:nvSpPr>
        <p:spPr>
          <a:xfrm>
            <a:off x="6877889" y="2193240"/>
            <a:ext cx="1252800" cy="1252800"/>
          </a:xfrm>
          <a:prstGeom prst="ellipse">
            <a:avLst/>
          </a:prstGeom>
          <a:solidFill>
            <a:srgbClr val="009933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11C5435D-FAB8-4050-85FC-21E9FDF6531C}"/>
              </a:ext>
            </a:extLst>
          </p:cNvPr>
          <p:cNvSpPr>
            <a:spLocks noChangeAspect="1"/>
          </p:cNvSpPr>
          <p:nvPr/>
        </p:nvSpPr>
        <p:spPr>
          <a:xfrm>
            <a:off x="5063119" y="5090848"/>
            <a:ext cx="1252800" cy="1252800"/>
          </a:xfrm>
          <a:prstGeom prst="ellipse">
            <a:avLst/>
          </a:prstGeom>
          <a:solidFill>
            <a:srgbClr val="FF666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1" name="TextShape 8">
            <a:extLst>
              <a:ext uri="{FF2B5EF4-FFF2-40B4-BE49-F238E27FC236}">
                <a16:creationId xmlns:a16="http://schemas.microsoft.com/office/drawing/2014/main" id="{2E850BFC-0FD7-4D7B-A70D-EDF8B931E935}"/>
              </a:ext>
            </a:extLst>
          </p:cNvPr>
          <p:cNvSpPr txBox="1">
            <a:spLocks noChangeAspect="1"/>
          </p:cNvSpPr>
          <p:nvPr/>
        </p:nvSpPr>
        <p:spPr>
          <a:xfrm>
            <a:off x="4957316" y="5338762"/>
            <a:ext cx="1464406" cy="69117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     Reinforcement   Learning</a:t>
            </a:r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EEC63181-3556-41EA-B8B3-721046F6EEDB}"/>
              </a:ext>
            </a:extLst>
          </p:cNvPr>
          <p:cNvSpPr>
            <a:spLocks noChangeAspect="1"/>
          </p:cNvSpPr>
          <p:nvPr/>
        </p:nvSpPr>
        <p:spPr>
          <a:xfrm rot="8555400">
            <a:off x="6421865" y="3106700"/>
            <a:ext cx="445176" cy="151200"/>
          </a:xfrm>
          <a:custGeom>
            <a:avLst/>
            <a:gdLst/>
            <a:ahLst/>
            <a:cxnLst/>
            <a:rect l="0" t="0" r="r" b="b"/>
            <a:pathLst>
              <a:path w="2063" h="701">
                <a:moveTo>
                  <a:pt x="2062" y="175"/>
                </a:moveTo>
                <a:lnTo>
                  <a:pt x="515" y="174"/>
                </a:lnTo>
                <a:lnTo>
                  <a:pt x="515" y="0"/>
                </a:lnTo>
                <a:lnTo>
                  <a:pt x="0" y="350"/>
                </a:lnTo>
                <a:lnTo>
                  <a:pt x="515" y="700"/>
                </a:lnTo>
                <a:lnTo>
                  <a:pt x="515" y="524"/>
                </a:lnTo>
                <a:lnTo>
                  <a:pt x="2061" y="525"/>
                </a:lnTo>
                <a:lnTo>
                  <a:pt x="2062" y="175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ED6301C5-DBF5-42C6-95BA-D54969D880F2}"/>
              </a:ext>
            </a:extLst>
          </p:cNvPr>
          <p:cNvSpPr>
            <a:spLocks noChangeAspect="1"/>
          </p:cNvSpPr>
          <p:nvPr/>
        </p:nvSpPr>
        <p:spPr>
          <a:xfrm rot="1941600">
            <a:off x="4468647" y="3187443"/>
            <a:ext cx="445176" cy="151200"/>
          </a:xfrm>
          <a:custGeom>
            <a:avLst/>
            <a:gdLst/>
            <a:ahLst/>
            <a:cxnLst/>
            <a:rect l="0" t="0" r="r" b="b"/>
            <a:pathLst>
              <a:path w="2063" h="702">
                <a:moveTo>
                  <a:pt x="2062" y="174"/>
                </a:moveTo>
                <a:lnTo>
                  <a:pt x="515" y="175"/>
                </a:lnTo>
                <a:lnTo>
                  <a:pt x="514" y="0"/>
                </a:lnTo>
                <a:lnTo>
                  <a:pt x="0" y="351"/>
                </a:lnTo>
                <a:lnTo>
                  <a:pt x="515" y="701"/>
                </a:lnTo>
                <a:lnTo>
                  <a:pt x="515" y="526"/>
                </a:lnTo>
                <a:lnTo>
                  <a:pt x="2062" y="525"/>
                </a:lnTo>
                <a:lnTo>
                  <a:pt x="2062" y="174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5" name="CustomShape 11">
            <a:extLst>
              <a:ext uri="{FF2B5EF4-FFF2-40B4-BE49-F238E27FC236}">
                <a16:creationId xmlns:a16="http://schemas.microsoft.com/office/drawing/2014/main" id="{47F4D668-8D9B-4E51-AF5E-D8F5A4F7105A}"/>
              </a:ext>
            </a:extLst>
          </p:cNvPr>
          <p:cNvSpPr>
            <a:spLocks noChangeAspect="1"/>
          </p:cNvSpPr>
          <p:nvPr/>
        </p:nvSpPr>
        <p:spPr>
          <a:xfrm rot="16240800">
            <a:off x="5521501" y="4799317"/>
            <a:ext cx="381024" cy="151200"/>
          </a:xfrm>
          <a:custGeom>
            <a:avLst/>
            <a:gdLst/>
            <a:ahLst/>
            <a:cxnLst/>
            <a:rect l="0" t="0" r="r" b="b"/>
            <a:pathLst>
              <a:path w="1766" h="702">
                <a:moveTo>
                  <a:pt x="1765" y="174"/>
                </a:moveTo>
                <a:lnTo>
                  <a:pt x="441" y="175"/>
                </a:lnTo>
                <a:lnTo>
                  <a:pt x="441" y="0"/>
                </a:lnTo>
                <a:lnTo>
                  <a:pt x="0" y="351"/>
                </a:lnTo>
                <a:lnTo>
                  <a:pt x="441" y="701"/>
                </a:lnTo>
                <a:lnTo>
                  <a:pt x="441" y="525"/>
                </a:lnTo>
                <a:lnTo>
                  <a:pt x="1765" y="524"/>
                </a:lnTo>
                <a:lnTo>
                  <a:pt x="1765" y="174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6" name="CustomShape 12">
            <a:extLst>
              <a:ext uri="{FF2B5EF4-FFF2-40B4-BE49-F238E27FC236}">
                <a16:creationId xmlns:a16="http://schemas.microsoft.com/office/drawing/2014/main" id="{74AD465A-438C-4CFB-A90D-DA4634600F33}"/>
              </a:ext>
            </a:extLst>
          </p:cNvPr>
          <p:cNvSpPr>
            <a:spLocks noChangeAspect="1"/>
          </p:cNvSpPr>
          <p:nvPr/>
        </p:nvSpPr>
        <p:spPr>
          <a:xfrm>
            <a:off x="189277" y="1950304"/>
            <a:ext cx="2299670" cy="1252800"/>
          </a:xfrm>
          <a:prstGeom prst="wedgeRoundRectCallout">
            <a:avLst>
              <a:gd name="adj1" fmla="val 76774"/>
              <a:gd name="adj2" fmla="val 24761"/>
              <a:gd name="adj3" fmla="val 16667"/>
            </a:avLst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9080" tIns="64080" rIns="109080" bIns="64080" anchor="ctr">
            <a:noAutofit/>
          </a:bodyPr>
          <a:lstStyle/>
          <a:p>
            <a:r>
              <a:rPr lang="en-IN" sz="1200" b="0" strike="noStrike" spc="-1" dirty="0">
                <a:latin typeface="Abadi Extra Light" panose="020B0204020104020204" pitchFamily="34" charset="0"/>
              </a:rPr>
              <a:t>Some examples of</a:t>
            </a:r>
          </a:p>
          <a:p>
            <a:r>
              <a:rPr lang="en-IN" sz="1200" spc="-1" dirty="0">
                <a:latin typeface="Abadi Extra Light" panose="020B0204020104020204" pitchFamily="34" charset="0"/>
              </a:rPr>
              <a:t>supervised learning </a:t>
            </a:r>
            <a:r>
              <a:rPr lang="en-IN" sz="1200" b="0" strike="noStrike" spc="-1" dirty="0">
                <a:latin typeface="Abadi Extra Light" panose="020B0204020104020204" pitchFamily="34" charset="0"/>
              </a:rPr>
              <a:t>problems</a:t>
            </a:r>
          </a:p>
          <a:p>
            <a:endParaRPr lang="en-IN" sz="1200" b="0" strike="noStrike" spc="-1" dirty="0">
              <a:latin typeface="Abadi Extra Light" panose="020B02040201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Classification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Regression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Ranking</a:t>
            </a:r>
          </a:p>
        </p:txBody>
      </p:sp>
      <p:sp>
        <p:nvSpPr>
          <p:cNvPr id="17" name="CustomShape 13">
            <a:extLst>
              <a:ext uri="{FF2B5EF4-FFF2-40B4-BE49-F238E27FC236}">
                <a16:creationId xmlns:a16="http://schemas.microsoft.com/office/drawing/2014/main" id="{CC8F8ACF-25A7-480D-8779-0B023D709681}"/>
              </a:ext>
            </a:extLst>
          </p:cNvPr>
          <p:cNvSpPr>
            <a:spLocks noChangeAspect="1"/>
          </p:cNvSpPr>
          <p:nvPr/>
        </p:nvSpPr>
        <p:spPr>
          <a:xfrm>
            <a:off x="8631694" y="2482735"/>
            <a:ext cx="3371029" cy="1399130"/>
          </a:xfrm>
          <a:prstGeom prst="wedgeRoundRectCallout">
            <a:avLst>
              <a:gd name="adj1" fmla="val -68032"/>
              <a:gd name="adj2" fmla="val 6479"/>
              <a:gd name="adj3" fmla="val 16667"/>
            </a:avLst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9080" tIns="64080" rIns="109080" bIns="64080" anchor="ctr">
            <a:noAutofit/>
          </a:bodyPr>
          <a:lstStyle/>
          <a:p>
            <a:r>
              <a:rPr lang="en-IN" sz="1200" spc="-1" dirty="0">
                <a:latin typeface="Abadi Extra Light" panose="020B0204020104020204" pitchFamily="34" charset="0"/>
              </a:rPr>
              <a:t>Some examples of</a:t>
            </a:r>
          </a:p>
          <a:p>
            <a:r>
              <a:rPr lang="en-IN" sz="1200" spc="-1" dirty="0">
                <a:latin typeface="Abadi Extra Light" panose="020B0204020104020204" pitchFamily="34" charset="0"/>
              </a:rPr>
              <a:t>unsupervised learning problems</a:t>
            </a:r>
          </a:p>
          <a:p>
            <a:endParaRPr lang="en-IN" sz="1200" b="0" strike="noStrike" spc="-1" dirty="0">
              <a:latin typeface="Abadi Extra Light" panose="020B02040201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Clustering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Dimensionality Reduction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Unsupervised Probability Density Estimation</a:t>
            </a:r>
          </a:p>
        </p:txBody>
      </p:sp>
      <p:sp>
        <p:nvSpPr>
          <p:cNvPr id="18" name="TextShape 14">
            <a:extLst>
              <a:ext uri="{FF2B5EF4-FFF2-40B4-BE49-F238E27FC236}">
                <a16:creationId xmlns:a16="http://schemas.microsoft.com/office/drawing/2014/main" id="{061DF09D-AD50-4F27-BBC6-A9FBCEFF2CDD}"/>
              </a:ext>
            </a:extLst>
          </p:cNvPr>
          <p:cNvSpPr txBox="1">
            <a:spLocks noChangeAspect="1"/>
          </p:cNvSpPr>
          <p:nvPr/>
        </p:nvSpPr>
        <p:spPr>
          <a:xfrm>
            <a:off x="7490664" y="4132450"/>
            <a:ext cx="3962581" cy="241262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Many other specialized </a:t>
            </a:r>
            <a:r>
              <a:rPr lang="en-IN" sz="1400" b="0" strike="noStrike" spc="-1" dirty="0" err="1">
                <a:solidFill>
                  <a:srgbClr val="000000"/>
                </a:solidFill>
                <a:latin typeface="Abadi Extra Light" panose="020B0204020104020204" pitchFamily="34" charset="0"/>
              </a:rPr>
              <a:t>flavors</a:t>
            </a: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 of ML also exist, 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some of which include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Semi-supervised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spc="-1" dirty="0">
                <a:solidFill>
                  <a:srgbClr val="FF0000"/>
                </a:solidFill>
                <a:latin typeface="Abadi Extra Light" panose="020B0204020104020204" pitchFamily="34" charset="0"/>
              </a:rPr>
              <a:t>Self-supervised Learning (very popular these days)</a:t>
            </a:r>
            <a:endParaRPr lang="en-IN" sz="1400" b="1" strike="noStrike" spc="-1" dirty="0">
              <a:solidFill>
                <a:srgbClr val="FF0000"/>
              </a:solidFill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Active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Transfer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Multitask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Zero-Shot/Few-Shot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Continual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</p:txBody>
      </p:sp>
      <p:sp>
        <p:nvSpPr>
          <p:cNvPr id="19" name="TextShape 15">
            <a:extLst>
              <a:ext uri="{FF2B5EF4-FFF2-40B4-BE49-F238E27FC236}">
                <a16:creationId xmlns:a16="http://schemas.microsoft.com/office/drawing/2014/main" id="{8778F6E4-3F83-497F-BFE8-DBBDE90430D2}"/>
              </a:ext>
            </a:extLst>
          </p:cNvPr>
          <p:cNvSpPr txBox="1">
            <a:spLocks noChangeAspect="1"/>
          </p:cNvSpPr>
          <p:nvPr/>
        </p:nvSpPr>
        <p:spPr>
          <a:xfrm>
            <a:off x="2733076" y="1072078"/>
            <a:ext cx="2067834" cy="7035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200" b="0" strike="noStrike" spc="-1" dirty="0">
                <a:latin typeface="Abadi Extra Light" panose="020B0204020104020204" pitchFamily="34" charset="0"/>
              </a:rPr>
              <a:t>Learning using </a:t>
            </a:r>
            <a:r>
              <a:rPr lang="en-IN" sz="2200" b="1" strike="noStrike" spc="-1" dirty="0" err="1">
                <a:solidFill>
                  <a:srgbClr val="FF3333"/>
                </a:solidFill>
                <a:latin typeface="Abadi Extra Light" panose="020B0204020104020204" pitchFamily="34" charset="0"/>
              </a:rPr>
              <a:t>labeled</a:t>
            </a:r>
            <a:r>
              <a:rPr lang="en-IN" sz="2200" b="0" strike="noStrike" spc="-1" dirty="0">
                <a:latin typeface="Abadi Extra Light" panose="020B0204020104020204" pitchFamily="34" charset="0"/>
              </a:rPr>
              <a:t> data</a:t>
            </a:r>
          </a:p>
        </p:txBody>
      </p:sp>
      <p:sp>
        <p:nvSpPr>
          <p:cNvPr id="21" name="CustomShape 17">
            <a:extLst>
              <a:ext uri="{FF2B5EF4-FFF2-40B4-BE49-F238E27FC236}">
                <a16:creationId xmlns:a16="http://schemas.microsoft.com/office/drawing/2014/main" id="{E332B00F-A5E0-4D21-A598-93C50D79760E}"/>
              </a:ext>
            </a:extLst>
          </p:cNvPr>
          <p:cNvSpPr>
            <a:spLocks noChangeAspect="1"/>
          </p:cNvSpPr>
          <p:nvPr/>
        </p:nvSpPr>
        <p:spPr>
          <a:xfrm>
            <a:off x="2647525" y="1026841"/>
            <a:ext cx="2268000" cy="8424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0CD9B176-C7E9-4630-984A-10722B52814F}"/>
              </a:ext>
            </a:extLst>
          </p:cNvPr>
          <p:cNvSpPr>
            <a:spLocks noChangeAspect="1"/>
          </p:cNvSpPr>
          <p:nvPr/>
        </p:nvSpPr>
        <p:spPr>
          <a:xfrm>
            <a:off x="3768688" y="1869241"/>
            <a:ext cx="0" cy="324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25" name="TextShape 21">
            <a:extLst>
              <a:ext uri="{FF2B5EF4-FFF2-40B4-BE49-F238E27FC236}">
                <a16:creationId xmlns:a16="http://schemas.microsoft.com/office/drawing/2014/main" id="{243AC9AB-7891-4602-9E30-D4423815FC8C}"/>
              </a:ext>
            </a:extLst>
          </p:cNvPr>
          <p:cNvSpPr txBox="1">
            <a:spLocks noChangeAspect="1"/>
          </p:cNvSpPr>
          <p:nvPr/>
        </p:nvSpPr>
        <p:spPr>
          <a:xfrm>
            <a:off x="1298876" y="5245275"/>
            <a:ext cx="3604099" cy="99165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600" b="0" strike="noStrike" spc="-1" dirty="0">
                <a:latin typeface="Abadi Extra Light" panose="020B0204020104020204" pitchFamily="34" charset="0"/>
              </a:rPr>
              <a:t>RL doesn’t use “</a:t>
            </a:r>
            <a:r>
              <a:rPr lang="en-IN" sz="1600" b="0" strike="noStrike" spc="-1" dirty="0" err="1">
                <a:latin typeface="Abadi Extra Light" panose="020B0204020104020204" pitchFamily="34" charset="0"/>
              </a:rPr>
              <a:t>labeled</a:t>
            </a:r>
            <a:r>
              <a:rPr lang="en-IN" sz="1600" b="0" strike="noStrike" spc="-1" dirty="0">
                <a:latin typeface="Abadi Extra Light" panose="020B0204020104020204" pitchFamily="34" charset="0"/>
              </a:rPr>
              <a:t>” or </a:t>
            </a:r>
          </a:p>
          <a:p>
            <a:r>
              <a:rPr lang="en-IN" sz="1600" b="0" strike="noStrike" spc="-1" dirty="0">
                <a:latin typeface="Abadi Extra Light" panose="020B0204020104020204" pitchFamily="34" charset="0"/>
              </a:rPr>
              <a:t>“</a:t>
            </a:r>
            <a:r>
              <a:rPr lang="en-IN" sz="1600" b="0" strike="noStrike" spc="-1" dirty="0" err="1">
                <a:latin typeface="Abadi Extra Light" panose="020B0204020104020204" pitchFamily="34" charset="0"/>
              </a:rPr>
              <a:t>unlabeled</a:t>
            </a:r>
            <a:r>
              <a:rPr lang="en-IN" sz="1600" b="0" strike="noStrike" spc="-1" dirty="0">
                <a:latin typeface="Abadi Extra Light" panose="020B0204020104020204" pitchFamily="34" charset="0"/>
              </a:rPr>
              <a:t>” data in the traditional sense!  In RL, an agent learns via </a:t>
            </a:r>
          </a:p>
          <a:p>
            <a:r>
              <a:rPr lang="en-IN" sz="1600" b="0" strike="noStrike" spc="-1" dirty="0">
                <a:latin typeface="Abadi Extra Light" panose="020B0204020104020204" pitchFamily="34" charset="0"/>
              </a:rPr>
              <a:t>its interactions with an environment</a:t>
            </a:r>
          </a:p>
        </p:txBody>
      </p:sp>
      <p:sp>
        <p:nvSpPr>
          <p:cNvPr id="26" name="CustomShape 22">
            <a:extLst>
              <a:ext uri="{FF2B5EF4-FFF2-40B4-BE49-F238E27FC236}">
                <a16:creationId xmlns:a16="http://schemas.microsoft.com/office/drawing/2014/main" id="{8A746067-819A-4057-AD2E-052F9376159A}"/>
              </a:ext>
            </a:extLst>
          </p:cNvPr>
          <p:cNvSpPr>
            <a:spLocks noChangeAspect="1"/>
          </p:cNvSpPr>
          <p:nvPr/>
        </p:nvSpPr>
        <p:spPr>
          <a:xfrm>
            <a:off x="1222263" y="5226786"/>
            <a:ext cx="3497465" cy="1028635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7BAB9EF4-968B-42AC-B99D-DCE2AE567523}"/>
              </a:ext>
            </a:extLst>
          </p:cNvPr>
          <p:cNvSpPr>
            <a:spLocks noChangeAspect="1"/>
          </p:cNvSpPr>
          <p:nvPr/>
        </p:nvSpPr>
        <p:spPr>
          <a:xfrm>
            <a:off x="4772630" y="5719270"/>
            <a:ext cx="2808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28" name="TextShape 15">
            <a:extLst>
              <a:ext uri="{FF2B5EF4-FFF2-40B4-BE49-F238E27FC236}">
                <a16:creationId xmlns:a16="http://schemas.microsoft.com/office/drawing/2014/main" id="{37C3B480-169A-461A-AD7B-412FBF089BF6}"/>
              </a:ext>
            </a:extLst>
          </p:cNvPr>
          <p:cNvSpPr txBox="1">
            <a:spLocks noChangeAspect="1"/>
          </p:cNvSpPr>
          <p:nvPr/>
        </p:nvSpPr>
        <p:spPr>
          <a:xfrm>
            <a:off x="6388736" y="1023925"/>
            <a:ext cx="2182449" cy="7035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200" b="0" strike="noStrike" spc="-1" dirty="0">
                <a:latin typeface="Abadi Extra Light" panose="020B0204020104020204" pitchFamily="34" charset="0"/>
              </a:rPr>
              <a:t>Learning using </a:t>
            </a:r>
            <a:r>
              <a:rPr lang="en-IN" sz="2200" b="1" strike="noStrike" spc="-1" dirty="0" err="1">
                <a:solidFill>
                  <a:srgbClr val="FF0000"/>
                </a:solidFill>
                <a:latin typeface="Abadi Extra Light" panose="020B0204020104020204" pitchFamily="34" charset="0"/>
              </a:rPr>
              <a:t>unlabeled</a:t>
            </a:r>
            <a:r>
              <a:rPr lang="en-IN" sz="2200" b="0" strike="noStrike" spc="-1" dirty="0">
                <a:latin typeface="Abadi Extra Light" panose="020B0204020104020204" pitchFamily="34" charset="0"/>
              </a:rPr>
              <a:t> data</a:t>
            </a:r>
          </a:p>
        </p:txBody>
      </p:sp>
      <p:sp>
        <p:nvSpPr>
          <p:cNvPr id="29" name="CustomShape 17">
            <a:extLst>
              <a:ext uri="{FF2B5EF4-FFF2-40B4-BE49-F238E27FC236}">
                <a16:creationId xmlns:a16="http://schemas.microsoft.com/office/drawing/2014/main" id="{8B02B13D-828C-4B97-BA12-D5286821C6D7}"/>
              </a:ext>
            </a:extLst>
          </p:cNvPr>
          <p:cNvSpPr>
            <a:spLocks noChangeAspect="1"/>
          </p:cNvSpPr>
          <p:nvPr/>
        </p:nvSpPr>
        <p:spPr>
          <a:xfrm>
            <a:off x="6333125" y="1034331"/>
            <a:ext cx="2268000" cy="8424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CCAE51AD-F80B-4A38-97AC-45ABC0096E09}"/>
              </a:ext>
            </a:extLst>
          </p:cNvPr>
          <p:cNvSpPr>
            <a:spLocks noChangeAspect="1"/>
          </p:cNvSpPr>
          <p:nvPr/>
        </p:nvSpPr>
        <p:spPr>
          <a:xfrm>
            <a:off x="7490664" y="1876731"/>
            <a:ext cx="0" cy="324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31" name="TextShape 4">
            <a:extLst>
              <a:ext uri="{FF2B5EF4-FFF2-40B4-BE49-F238E27FC236}">
                <a16:creationId xmlns:a16="http://schemas.microsoft.com/office/drawing/2014/main" id="{A2989A6E-0A9F-4353-B1A0-4518C173A997}"/>
              </a:ext>
            </a:extLst>
          </p:cNvPr>
          <p:cNvSpPr txBox="1">
            <a:spLocks noChangeAspect="1"/>
          </p:cNvSpPr>
          <p:nvPr/>
        </p:nvSpPr>
        <p:spPr>
          <a:xfrm>
            <a:off x="6790280" y="2569303"/>
            <a:ext cx="1353689" cy="60480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 Unsupervised </a:t>
            </a:r>
          </a:p>
          <a:p>
            <a:pPr algn="ctr"/>
            <a:r>
              <a:rPr lang="en-IN" sz="1400" b="0" strike="noStrike" spc="-1" dirty="0">
                <a:latin typeface="Arial"/>
              </a:rPr>
              <a:t>  Learning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7724663-42FF-43B7-9930-5A3469E7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881" y="583206"/>
            <a:ext cx="1010687" cy="965223"/>
          </a:xfrm>
          <a:prstGeom prst="rect">
            <a:avLst/>
          </a:prstGeom>
        </p:spPr>
      </p:pic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8BFA13E5-29D5-4B45-8225-5CA1452CB8AD}"/>
              </a:ext>
            </a:extLst>
          </p:cNvPr>
          <p:cNvSpPr/>
          <p:nvPr/>
        </p:nvSpPr>
        <p:spPr>
          <a:xfrm>
            <a:off x="8747393" y="169681"/>
            <a:ext cx="1933931" cy="2165406"/>
          </a:xfrm>
          <a:prstGeom prst="wedgeRectCallout">
            <a:avLst>
              <a:gd name="adj1" fmla="val 70940"/>
              <a:gd name="adj2" fmla="val -1458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“</a:t>
            </a:r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Labeled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” means, during training, for each input, the corresponding output is available (i.e., the machine learner is explicitly told that a cat image is of a cat)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4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01"/>
    </mc:Choice>
    <mc:Fallback xmlns="">
      <p:transition spd="slow" advTm="204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1" grpId="0" animBg="1"/>
      <p:bldP spid="23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A Typical Supervised Learning Workflow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3045" y="136939"/>
            <a:ext cx="72371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E92D8-8B28-47DE-992C-09EAD1A89A7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43469" y="1820870"/>
            <a:ext cx="494113" cy="418029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04D56-8D4F-4CF0-93DD-966914BF240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34388" y="2161837"/>
            <a:ext cx="487260" cy="393953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F1707D-2E71-4DB0-83D2-ED1D3B4C8CE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091798" y="2457313"/>
            <a:ext cx="451671" cy="419918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A6978C-756F-444F-8CB5-6A1AFCB6AEE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848805" y="2797819"/>
            <a:ext cx="474725" cy="401174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6AA90-F415-408A-B3BD-ECDC02710F8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614116" y="3134003"/>
            <a:ext cx="505914" cy="393840"/>
          </a:xfrm>
          <a:prstGeom prst="rect">
            <a:avLst/>
          </a:prstGeom>
          <a:ln w="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E49E3-7B49-42BC-BBE7-79E103B28D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413703" y="3438807"/>
            <a:ext cx="462469" cy="393840"/>
          </a:xfrm>
          <a:prstGeom prst="rect">
            <a:avLst/>
          </a:prstGeom>
          <a:ln w="0">
            <a:noFill/>
          </a:ln>
        </p:spPr>
      </p:pic>
      <p:sp>
        <p:nvSpPr>
          <p:cNvPr id="19" name="TextShape 3">
            <a:extLst>
              <a:ext uri="{FF2B5EF4-FFF2-40B4-BE49-F238E27FC236}">
                <a16:creationId xmlns:a16="http://schemas.microsoft.com/office/drawing/2014/main" id="{ED83869D-8D47-455D-BCCF-C43C7C239DF2}"/>
              </a:ext>
            </a:extLst>
          </p:cNvPr>
          <p:cNvSpPr txBox="1"/>
          <p:nvPr/>
        </p:nvSpPr>
        <p:spPr>
          <a:xfrm>
            <a:off x="2455008" y="2668011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22" name="TextShape 6">
            <a:extLst>
              <a:ext uri="{FF2B5EF4-FFF2-40B4-BE49-F238E27FC236}">
                <a16:creationId xmlns:a16="http://schemas.microsoft.com/office/drawing/2014/main" id="{F7009B0F-EBF1-4439-94BA-1967C66C26E6}"/>
              </a:ext>
            </a:extLst>
          </p:cNvPr>
          <p:cNvSpPr txBox="1"/>
          <p:nvPr/>
        </p:nvSpPr>
        <p:spPr>
          <a:xfrm>
            <a:off x="1815753" y="3539384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23" name="TextShape 7">
            <a:extLst>
              <a:ext uri="{FF2B5EF4-FFF2-40B4-BE49-F238E27FC236}">
                <a16:creationId xmlns:a16="http://schemas.microsoft.com/office/drawing/2014/main" id="{BC1A0BE4-1A0C-4575-A2CC-3C2DF6D838EC}"/>
              </a:ext>
            </a:extLst>
          </p:cNvPr>
          <p:cNvSpPr txBox="1"/>
          <p:nvPr/>
        </p:nvSpPr>
        <p:spPr>
          <a:xfrm>
            <a:off x="896034" y="1773435"/>
            <a:ext cx="1182932" cy="102499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600" b="0" strike="noStrike" spc="-1" dirty="0">
                <a:latin typeface="Arial"/>
              </a:rPr>
              <a:t> </a:t>
            </a:r>
            <a:r>
              <a:rPr lang="en-IN" b="0" strike="noStrike" spc="-1" dirty="0" err="1">
                <a:latin typeface="Abadi Extra Light" panose="020B0204020104020204" pitchFamily="34" charset="0"/>
              </a:rPr>
              <a:t>Labeled</a:t>
            </a:r>
            <a:endParaRPr lang="en-IN" b="0" strike="noStrike" spc="-1" dirty="0">
              <a:latin typeface="Abadi Extra Light" panose="020B0204020104020204" pitchFamily="34" charset="0"/>
            </a:endParaRPr>
          </a:p>
          <a:p>
            <a:r>
              <a:rPr lang="en-IN" b="0" strike="noStrike" spc="-1" dirty="0">
                <a:latin typeface="Abadi Extra Light" panose="020B0204020104020204" pitchFamily="34" charset="0"/>
              </a:rPr>
              <a:t> Training</a:t>
            </a:r>
          </a:p>
          <a:p>
            <a:r>
              <a:rPr lang="en-IN" b="0" strike="noStrike" spc="-1" dirty="0">
                <a:latin typeface="Abadi Extra Light" panose="020B0204020104020204" pitchFamily="34" charset="0"/>
              </a:rPr>
              <a:t>   Data</a:t>
            </a:r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1612BFB8-F448-4084-86D3-7E2632A3CD98}"/>
              </a:ext>
            </a:extLst>
          </p:cNvPr>
          <p:cNvSpPr/>
          <p:nvPr/>
        </p:nvSpPr>
        <p:spPr>
          <a:xfrm>
            <a:off x="4382639" y="3474524"/>
            <a:ext cx="74571" cy="53297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37" name="TextShape 21">
            <a:extLst>
              <a:ext uri="{FF2B5EF4-FFF2-40B4-BE49-F238E27FC236}">
                <a16:creationId xmlns:a16="http://schemas.microsoft.com/office/drawing/2014/main" id="{A717CF15-96AB-454A-B01B-5CF9977681CD}"/>
              </a:ext>
            </a:extLst>
          </p:cNvPr>
          <p:cNvSpPr txBox="1"/>
          <p:nvPr/>
        </p:nvSpPr>
        <p:spPr>
          <a:xfrm>
            <a:off x="3117053" y="3096347"/>
            <a:ext cx="1005685" cy="5393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 </a:t>
            </a:r>
            <a:r>
              <a:rPr lang="en-IN" sz="1400" b="0" strike="noStrike" spc="-1" dirty="0">
                <a:latin typeface="Abadi Extra Light" panose="020B0204020104020204" pitchFamily="34" charset="0"/>
              </a:rPr>
              <a:t>“Feature”</a:t>
            </a:r>
          </a:p>
          <a:p>
            <a:r>
              <a:rPr lang="en-IN" sz="1400" b="0" strike="noStrike" spc="-1" dirty="0">
                <a:latin typeface="Abadi Extra Light" panose="020B0204020104020204" pitchFamily="34" charset="0"/>
              </a:rPr>
              <a:t>Extraction</a:t>
            </a:r>
          </a:p>
        </p:txBody>
      </p:sp>
      <p:sp>
        <p:nvSpPr>
          <p:cNvPr id="38" name="CustomShape 22">
            <a:extLst>
              <a:ext uri="{FF2B5EF4-FFF2-40B4-BE49-F238E27FC236}">
                <a16:creationId xmlns:a16="http://schemas.microsoft.com/office/drawing/2014/main" id="{A0AA987F-9F76-4831-9948-8CFC7E4DD552}"/>
              </a:ext>
            </a:extLst>
          </p:cNvPr>
          <p:cNvSpPr/>
          <p:nvPr/>
        </p:nvSpPr>
        <p:spPr>
          <a:xfrm>
            <a:off x="3307888" y="2886747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40" name="CustomShape 24">
            <a:extLst>
              <a:ext uri="{FF2B5EF4-FFF2-40B4-BE49-F238E27FC236}">
                <a16:creationId xmlns:a16="http://schemas.microsoft.com/office/drawing/2014/main" id="{A05C4763-9D4E-473A-9D01-70ED7AB6BFDE}"/>
              </a:ext>
            </a:extLst>
          </p:cNvPr>
          <p:cNvSpPr/>
          <p:nvPr/>
        </p:nvSpPr>
        <p:spPr>
          <a:xfrm>
            <a:off x="6303698" y="2641461"/>
            <a:ext cx="1680528" cy="1143201"/>
          </a:xfrm>
          <a:prstGeom prst="rect">
            <a:avLst/>
          </a:prstGeom>
          <a:solidFill>
            <a:srgbClr val="B2B2B2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41" name="TextShape 25">
            <a:extLst>
              <a:ext uri="{FF2B5EF4-FFF2-40B4-BE49-F238E27FC236}">
                <a16:creationId xmlns:a16="http://schemas.microsoft.com/office/drawing/2014/main" id="{9AB077CA-173A-4D06-BA9B-0A90CCFFD5C8}"/>
              </a:ext>
            </a:extLst>
          </p:cNvPr>
          <p:cNvSpPr txBox="1"/>
          <p:nvPr/>
        </p:nvSpPr>
        <p:spPr>
          <a:xfrm>
            <a:off x="6289180" y="3302544"/>
            <a:ext cx="1788624" cy="52053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ML Algorithm</a:t>
            </a:r>
          </a:p>
          <a:p>
            <a:pPr algn="ctr"/>
            <a:r>
              <a:rPr lang="en-IN" sz="1400" spc="-1" dirty="0">
                <a:latin typeface="Arial"/>
              </a:rPr>
              <a:t>(outputs a “model”)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2" name="CustomShape 26">
            <a:extLst>
              <a:ext uri="{FF2B5EF4-FFF2-40B4-BE49-F238E27FC236}">
                <a16:creationId xmlns:a16="http://schemas.microsoft.com/office/drawing/2014/main" id="{B5B41828-EB83-4944-846D-A6D9728430C3}"/>
              </a:ext>
            </a:extLst>
          </p:cNvPr>
          <p:cNvSpPr/>
          <p:nvPr/>
        </p:nvSpPr>
        <p:spPr>
          <a:xfrm rot="5456400">
            <a:off x="6864651" y="4125764"/>
            <a:ext cx="517229" cy="205843"/>
          </a:xfrm>
          <a:custGeom>
            <a:avLst/>
            <a:gdLst/>
            <a:ahLst/>
            <a:cxnLst/>
            <a:rect l="0" t="0" r="r" b="b"/>
            <a:pathLst>
              <a:path w="4699" h="1880">
                <a:moveTo>
                  <a:pt x="0" y="474"/>
                </a:moveTo>
                <a:lnTo>
                  <a:pt x="3523" y="469"/>
                </a:lnTo>
                <a:lnTo>
                  <a:pt x="3522" y="0"/>
                </a:lnTo>
                <a:lnTo>
                  <a:pt x="4698" y="939"/>
                </a:lnTo>
                <a:lnTo>
                  <a:pt x="3523" y="1879"/>
                </a:lnTo>
                <a:lnTo>
                  <a:pt x="3523" y="1409"/>
                </a:lnTo>
                <a:lnTo>
                  <a:pt x="2" y="1413"/>
                </a:lnTo>
                <a:lnTo>
                  <a:pt x="0" y="474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5FFD937-A812-4948-8123-986E0C611D6E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3982023" y="4609110"/>
            <a:ext cx="801231" cy="626426"/>
          </a:xfrm>
          <a:prstGeom prst="rect">
            <a:avLst/>
          </a:prstGeom>
          <a:ln w="0">
            <a:noFill/>
          </a:ln>
        </p:spPr>
      </p:pic>
      <p:sp>
        <p:nvSpPr>
          <p:cNvPr id="46" name="CustomShape 29">
            <a:extLst>
              <a:ext uri="{FF2B5EF4-FFF2-40B4-BE49-F238E27FC236}">
                <a16:creationId xmlns:a16="http://schemas.microsoft.com/office/drawing/2014/main" id="{C4496D92-854F-486D-B138-35948AFEB153}"/>
              </a:ext>
            </a:extLst>
          </p:cNvPr>
          <p:cNvSpPr/>
          <p:nvPr/>
        </p:nvSpPr>
        <p:spPr>
          <a:xfrm>
            <a:off x="5633315" y="4713751"/>
            <a:ext cx="77151" cy="62642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49" name="TextShape 32">
            <a:extLst>
              <a:ext uri="{FF2B5EF4-FFF2-40B4-BE49-F238E27FC236}">
                <a16:creationId xmlns:a16="http://schemas.microsoft.com/office/drawing/2014/main" id="{60D0A8C3-EA4A-4EE9-AB2B-CB3E6D4F217F}"/>
              </a:ext>
            </a:extLst>
          </p:cNvPr>
          <p:cNvSpPr txBox="1"/>
          <p:nvPr/>
        </p:nvSpPr>
        <p:spPr>
          <a:xfrm>
            <a:off x="3866816" y="5228244"/>
            <a:ext cx="961311" cy="58708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600" b="0" strike="noStrike" spc="-1" dirty="0">
                <a:latin typeface="Arial"/>
              </a:rPr>
              <a:t>    </a:t>
            </a:r>
            <a:r>
              <a:rPr lang="en-IN" sz="1600" b="0" strike="noStrike" spc="-1" dirty="0">
                <a:latin typeface="Abadi Extra Light" panose="020B0204020104020204" pitchFamily="34" charset="0"/>
              </a:rPr>
              <a:t>Test   </a:t>
            </a:r>
          </a:p>
          <a:p>
            <a:r>
              <a:rPr lang="en-IN" sz="1600" b="0" strike="noStrike" spc="-1" dirty="0">
                <a:latin typeface="Abadi Extra Light" panose="020B0204020104020204" pitchFamily="34" charset="0"/>
              </a:rPr>
              <a:t>   Image</a:t>
            </a:r>
          </a:p>
        </p:txBody>
      </p:sp>
      <p:sp>
        <p:nvSpPr>
          <p:cNvPr id="52" name="TextShape 35">
            <a:extLst>
              <a:ext uri="{FF2B5EF4-FFF2-40B4-BE49-F238E27FC236}">
                <a16:creationId xmlns:a16="http://schemas.microsoft.com/office/drawing/2014/main" id="{8242D29A-0B0A-4303-A32E-AB88EE04FC96}"/>
              </a:ext>
            </a:extLst>
          </p:cNvPr>
          <p:cNvSpPr txBox="1"/>
          <p:nvPr/>
        </p:nvSpPr>
        <p:spPr>
          <a:xfrm>
            <a:off x="8437724" y="4849570"/>
            <a:ext cx="1858145" cy="60905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b="0" strike="noStrike" spc="-1" dirty="0">
                <a:latin typeface="Abadi Extra Light" panose="020B0204020104020204" pitchFamily="34" charset="0"/>
              </a:rPr>
              <a:t>Predicted Label   </a:t>
            </a:r>
          </a:p>
          <a:p>
            <a:pPr algn="ctr"/>
            <a:r>
              <a:rPr lang="en-IN" b="0" strike="noStrike" spc="-1" dirty="0">
                <a:latin typeface="Abadi Extra Light" panose="020B0204020104020204" pitchFamily="34" charset="0"/>
              </a:rPr>
              <a:t>(cat/dog)</a:t>
            </a:r>
          </a:p>
        </p:txBody>
      </p:sp>
      <p:pic>
        <p:nvPicPr>
          <p:cNvPr id="1028" name="Picture 4" descr="Clipart Thanksgiving Hand Clip Black And White Stock - Thinking Light Bulb Clip Art - Png Download (950x1015), Png Download">
            <a:extLst>
              <a:ext uri="{FF2B5EF4-FFF2-40B4-BE49-F238E27FC236}">
                <a16:creationId xmlns:a16="http://schemas.microsoft.com/office/drawing/2014/main" id="{5036D7BB-F011-4841-9281-ACB90555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497" y="4331244"/>
            <a:ext cx="1075043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Shape 6">
            <a:extLst>
              <a:ext uri="{FF2B5EF4-FFF2-40B4-BE49-F238E27FC236}">
                <a16:creationId xmlns:a16="http://schemas.microsoft.com/office/drawing/2014/main" id="{C3E1DE8C-3A4F-4D3F-A302-C679C6E4C834}"/>
              </a:ext>
            </a:extLst>
          </p:cNvPr>
          <p:cNvSpPr txBox="1"/>
          <p:nvPr/>
        </p:nvSpPr>
        <p:spPr>
          <a:xfrm>
            <a:off x="2020674" y="3215046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58" name="TextShape 6">
            <a:extLst>
              <a:ext uri="{FF2B5EF4-FFF2-40B4-BE49-F238E27FC236}">
                <a16:creationId xmlns:a16="http://schemas.microsoft.com/office/drawing/2014/main" id="{E6BCB218-7F92-4B73-A92A-4FD5CEE1A47C}"/>
              </a:ext>
            </a:extLst>
          </p:cNvPr>
          <p:cNvSpPr txBox="1"/>
          <p:nvPr/>
        </p:nvSpPr>
        <p:spPr>
          <a:xfrm>
            <a:off x="2243184" y="2919327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59" name="TextShape 3">
            <a:extLst>
              <a:ext uri="{FF2B5EF4-FFF2-40B4-BE49-F238E27FC236}">
                <a16:creationId xmlns:a16="http://schemas.microsoft.com/office/drawing/2014/main" id="{C9E743C0-B744-49E2-AAEE-F2B6829DD8DF}"/>
              </a:ext>
            </a:extLst>
          </p:cNvPr>
          <p:cNvSpPr txBox="1"/>
          <p:nvPr/>
        </p:nvSpPr>
        <p:spPr>
          <a:xfrm>
            <a:off x="2756088" y="2366734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60" name="TextShape 3">
            <a:extLst>
              <a:ext uri="{FF2B5EF4-FFF2-40B4-BE49-F238E27FC236}">
                <a16:creationId xmlns:a16="http://schemas.microsoft.com/office/drawing/2014/main" id="{AF866022-CC4A-40F9-BF08-088D3B289E33}"/>
              </a:ext>
            </a:extLst>
          </p:cNvPr>
          <p:cNvSpPr txBox="1"/>
          <p:nvPr/>
        </p:nvSpPr>
        <p:spPr>
          <a:xfrm>
            <a:off x="2982293" y="2021569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61" name="CustomShape 13">
            <a:extLst>
              <a:ext uri="{FF2B5EF4-FFF2-40B4-BE49-F238E27FC236}">
                <a16:creationId xmlns:a16="http://schemas.microsoft.com/office/drawing/2014/main" id="{AC943A8B-EDF2-416F-B60E-8C3C3998B1EE}"/>
              </a:ext>
            </a:extLst>
          </p:cNvPr>
          <p:cNvSpPr/>
          <p:nvPr/>
        </p:nvSpPr>
        <p:spPr>
          <a:xfrm>
            <a:off x="4503908" y="3168665"/>
            <a:ext cx="74571" cy="532978"/>
          </a:xfrm>
          <a:prstGeom prst="rect">
            <a:avLst/>
          </a:prstGeom>
          <a:solidFill>
            <a:srgbClr val="0070C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2" name="CustomShape 13">
            <a:extLst>
              <a:ext uri="{FF2B5EF4-FFF2-40B4-BE49-F238E27FC236}">
                <a16:creationId xmlns:a16="http://schemas.microsoft.com/office/drawing/2014/main" id="{8C550C72-051A-4F72-9EB3-2066351997AF}"/>
              </a:ext>
            </a:extLst>
          </p:cNvPr>
          <p:cNvSpPr/>
          <p:nvPr/>
        </p:nvSpPr>
        <p:spPr>
          <a:xfrm>
            <a:off x="4631538" y="2810536"/>
            <a:ext cx="74571" cy="532978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3" name="CustomShape 13">
            <a:extLst>
              <a:ext uri="{FF2B5EF4-FFF2-40B4-BE49-F238E27FC236}">
                <a16:creationId xmlns:a16="http://schemas.microsoft.com/office/drawing/2014/main" id="{898F5D3C-195D-4597-8A65-CA24059F042B}"/>
              </a:ext>
            </a:extLst>
          </p:cNvPr>
          <p:cNvSpPr/>
          <p:nvPr/>
        </p:nvSpPr>
        <p:spPr>
          <a:xfrm>
            <a:off x="4774895" y="2465428"/>
            <a:ext cx="74571" cy="5329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4" name="CustomShape 13">
            <a:extLst>
              <a:ext uri="{FF2B5EF4-FFF2-40B4-BE49-F238E27FC236}">
                <a16:creationId xmlns:a16="http://schemas.microsoft.com/office/drawing/2014/main" id="{AB601A5C-4E4B-4C72-9B29-5F77226B9512}"/>
              </a:ext>
            </a:extLst>
          </p:cNvPr>
          <p:cNvSpPr/>
          <p:nvPr/>
        </p:nvSpPr>
        <p:spPr>
          <a:xfrm>
            <a:off x="4891288" y="2095736"/>
            <a:ext cx="74571" cy="532978"/>
          </a:xfrm>
          <a:prstGeom prst="rect">
            <a:avLst/>
          </a:prstGeom>
          <a:solidFill>
            <a:schemeClr val="accent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5" name="CustomShape 13">
            <a:extLst>
              <a:ext uri="{FF2B5EF4-FFF2-40B4-BE49-F238E27FC236}">
                <a16:creationId xmlns:a16="http://schemas.microsoft.com/office/drawing/2014/main" id="{FC1E62D9-4AE3-47D0-A635-F24B2E7E8C73}"/>
              </a:ext>
            </a:extLst>
          </p:cNvPr>
          <p:cNvSpPr/>
          <p:nvPr/>
        </p:nvSpPr>
        <p:spPr>
          <a:xfrm>
            <a:off x="5031452" y="1681199"/>
            <a:ext cx="74571" cy="5329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6" name="TextShape 6">
            <a:extLst>
              <a:ext uri="{FF2B5EF4-FFF2-40B4-BE49-F238E27FC236}">
                <a16:creationId xmlns:a16="http://schemas.microsoft.com/office/drawing/2014/main" id="{D8C96160-0622-420A-BEA3-E4CB5AC14048}"/>
              </a:ext>
            </a:extLst>
          </p:cNvPr>
          <p:cNvSpPr txBox="1"/>
          <p:nvPr/>
        </p:nvSpPr>
        <p:spPr>
          <a:xfrm>
            <a:off x="4366737" y="3784663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67" name="TextShape 6">
            <a:extLst>
              <a:ext uri="{FF2B5EF4-FFF2-40B4-BE49-F238E27FC236}">
                <a16:creationId xmlns:a16="http://schemas.microsoft.com/office/drawing/2014/main" id="{007BDC3C-A36C-4E4A-99F3-3C2A5F6E2013}"/>
              </a:ext>
            </a:extLst>
          </p:cNvPr>
          <p:cNvSpPr txBox="1"/>
          <p:nvPr/>
        </p:nvSpPr>
        <p:spPr>
          <a:xfrm>
            <a:off x="4516438" y="3448929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68" name="TextShape 6">
            <a:extLst>
              <a:ext uri="{FF2B5EF4-FFF2-40B4-BE49-F238E27FC236}">
                <a16:creationId xmlns:a16="http://schemas.microsoft.com/office/drawing/2014/main" id="{6A65F0E0-8626-4C55-8220-0BFEE1C5B378}"/>
              </a:ext>
            </a:extLst>
          </p:cNvPr>
          <p:cNvSpPr txBox="1"/>
          <p:nvPr/>
        </p:nvSpPr>
        <p:spPr>
          <a:xfrm>
            <a:off x="4646033" y="3148580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69" name="TextShape 3">
            <a:extLst>
              <a:ext uri="{FF2B5EF4-FFF2-40B4-BE49-F238E27FC236}">
                <a16:creationId xmlns:a16="http://schemas.microsoft.com/office/drawing/2014/main" id="{E4256094-80DA-455F-87F4-EFEA11AA2846}"/>
              </a:ext>
            </a:extLst>
          </p:cNvPr>
          <p:cNvSpPr txBox="1"/>
          <p:nvPr/>
        </p:nvSpPr>
        <p:spPr>
          <a:xfrm>
            <a:off x="4778117" y="2834149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70" name="TextShape 3">
            <a:extLst>
              <a:ext uri="{FF2B5EF4-FFF2-40B4-BE49-F238E27FC236}">
                <a16:creationId xmlns:a16="http://schemas.microsoft.com/office/drawing/2014/main" id="{0B20E285-07ED-4032-ADD0-0E779A4296FA}"/>
              </a:ext>
            </a:extLst>
          </p:cNvPr>
          <p:cNvSpPr txBox="1"/>
          <p:nvPr/>
        </p:nvSpPr>
        <p:spPr>
          <a:xfrm>
            <a:off x="4922392" y="2437306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71" name="TextShape 3">
            <a:extLst>
              <a:ext uri="{FF2B5EF4-FFF2-40B4-BE49-F238E27FC236}">
                <a16:creationId xmlns:a16="http://schemas.microsoft.com/office/drawing/2014/main" id="{332D673E-BA44-4189-9598-C812CAB50D86}"/>
              </a:ext>
            </a:extLst>
          </p:cNvPr>
          <p:cNvSpPr txBox="1"/>
          <p:nvPr/>
        </p:nvSpPr>
        <p:spPr>
          <a:xfrm>
            <a:off x="5083519" y="2068056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72" name="CustomShape 22">
            <a:extLst>
              <a:ext uri="{FF2B5EF4-FFF2-40B4-BE49-F238E27FC236}">
                <a16:creationId xmlns:a16="http://schemas.microsoft.com/office/drawing/2014/main" id="{BE481459-1DCF-4F1C-A4C9-89CF63CC05DA}"/>
              </a:ext>
            </a:extLst>
          </p:cNvPr>
          <p:cNvSpPr/>
          <p:nvPr/>
        </p:nvSpPr>
        <p:spPr>
          <a:xfrm>
            <a:off x="5482163" y="2903152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0B2FDF-A92B-41D0-9601-7ED9F1C8DD67}"/>
              </a:ext>
            </a:extLst>
          </p:cNvPr>
          <p:cNvSpPr txBox="1"/>
          <p:nvPr/>
        </p:nvSpPr>
        <p:spPr>
          <a:xfrm>
            <a:off x="0" y="6565207"/>
            <a:ext cx="3082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hlinkClick r:id="rId11"/>
              </a:rPr>
              <a:t>https://www.pinclipart.com/</a:t>
            </a:r>
            <a:r>
              <a:rPr lang="en-IN" sz="1000" dirty="0"/>
              <a:t>, </a:t>
            </a:r>
            <a:r>
              <a:rPr lang="en-IN" sz="1000" dirty="0">
                <a:hlinkClick r:id="rId12"/>
              </a:rPr>
              <a:t>http://www.pngtree.com</a:t>
            </a:r>
            <a:r>
              <a:rPr lang="en-IN" sz="1000" dirty="0"/>
              <a:t> </a:t>
            </a:r>
          </a:p>
        </p:txBody>
      </p:sp>
      <p:pic>
        <p:nvPicPr>
          <p:cNvPr id="56" name="Picture 55" descr="A picture containing wheel&#10;&#10;Description automatically generated">
            <a:extLst>
              <a:ext uri="{FF2B5EF4-FFF2-40B4-BE49-F238E27FC236}">
                <a16:creationId xmlns:a16="http://schemas.microsoft.com/office/drawing/2014/main" id="{1F50F2AD-F31C-4DE0-A9F3-00712042DA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70" y="2666613"/>
            <a:ext cx="1062830" cy="750623"/>
          </a:xfrm>
          <a:prstGeom prst="rect">
            <a:avLst/>
          </a:prstGeom>
        </p:spPr>
      </p:pic>
      <p:sp>
        <p:nvSpPr>
          <p:cNvPr id="76" name="CustomShape 22">
            <a:extLst>
              <a:ext uri="{FF2B5EF4-FFF2-40B4-BE49-F238E27FC236}">
                <a16:creationId xmlns:a16="http://schemas.microsoft.com/office/drawing/2014/main" id="{522FBAB0-9EEC-4DB4-8A78-0A0968CFDE35}"/>
              </a:ext>
            </a:extLst>
          </p:cNvPr>
          <p:cNvSpPr/>
          <p:nvPr/>
        </p:nvSpPr>
        <p:spPr>
          <a:xfrm>
            <a:off x="4873822" y="4959813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77" name="CustomShape 22">
            <a:extLst>
              <a:ext uri="{FF2B5EF4-FFF2-40B4-BE49-F238E27FC236}">
                <a16:creationId xmlns:a16="http://schemas.microsoft.com/office/drawing/2014/main" id="{19BA744F-FD06-4CF7-8C78-DA7755FADC66}"/>
              </a:ext>
            </a:extLst>
          </p:cNvPr>
          <p:cNvSpPr/>
          <p:nvPr/>
        </p:nvSpPr>
        <p:spPr>
          <a:xfrm>
            <a:off x="5812637" y="4944220"/>
            <a:ext cx="562415" cy="216771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78" name="CustomShape 22">
            <a:extLst>
              <a:ext uri="{FF2B5EF4-FFF2-40B4-BE49-F238E27FC236}">
                <a16:creationId xmlns:a16="http://schemas.microsoft.com/office/drawing/2014/main" id="{01804E7F-693F-457D-A3B4-70F80BDE78EB}"/>
              </a:ext>
            </a:extLst>
          </p:cNvPr>
          <p:cNvSpPr/>
          <p:nvPr/>
        </p:nvSpPr>
        <p:spPr>
          <a:xfrm>
            <a:off x="7875309" y="4934486"/>
            <a:ext cx="562415" cy="216771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7EF2E86-E56C-4954-A16D-B96CA86FD0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5534551"/>
            <a:ext cx="1010687" cy="965223"/>
          </a:xfrm>
          <a:prstGeom prst="rect">
            <a:avLst/>
          </a:prstGeom>
        </p:spPr>
      </p:pic>
      <p:sp>
        <p:nvSpPr>
          <p:cNvPr id="75" name="Speech Bubble: Rectangle 74">
            <a:extLst>
              <a:ext uri="{FF2B5EF4-FFF2-40B4-BE49-F238E27FC236}">
                <a16:creationId xmlns:a16="http://schemas.microsoft.com/office/drawing/2014/main" id="{CBDCF6DC-2D1B-43F3-ADD9-0ECE52C5419D}"/>
              </a:ext>
            </a:extLst>
          </p:cNvPr>
          <p:cNvSpPr/>
          <p:nvPr/>
        </p:nvSpPr>
        <p:spPr>
          <a:xfrm>
            <a:off x="225105" y="4102833"/>
            <a:ext cx="3517930" cy="1101806"/>
          </a:xfrm>
          <a:prstGeom prst="wedgeRectCallout">
            <a:avLst>
              <a:gd name="adj1" fmla="val -41073"/>
              <a:gd name="adj2" fmla="val 7944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Feature extraction 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converts raw inputs to a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numeric representation 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that the ML algo can understand and work with. More on feature extraction later.</a:t>
            </a:r>
          </a:p>
        </p:txBody>
      </p:sp>
      <p:sp>
        <p:nvSpPr>
          <p:cNvPr id="85" name="Speech Bubble: Rectangle 84">
            <a:extLst>
              <a:ext uri="{FF2B5EF4-FFF2-40B4-BE49-F238E27FC236}">
                <a16:creationId xmlns:a16="http://schemas.microsoft.com/office/drawing/2014/main" id="{E5B35374-571D-4473-85AF-50658342711C}"/>
              </a:ext>
            </a:extLst>
          </p:cNvPr>
          <p:cNvSpPr/>
          <p:nvPr/>
        </p:nvSpPr>
        <p:spPr>
          <a:xfrm>
            <a:off x="8317871" y="2802266"/>
            <a:ext cx="3681236" cy="1171879"/>
          </a:xfrm>
          <a:prstGeom prst="wedgeRectCallout">
            <a:avLst>
              <a:gd name="adj1" fmla="val 35954"/>
              <a:gd name="adj2" fmla="val 9506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Is feature extraction done “manually” as a pre-processing step before the ML algo starts working? Can’t we “automate” this part? Can’t we “learn” good features directly from raw inputs?</a:t>
            </a:r>
          </a:p>
        </p:txBody>
      </p:sp>
      <p:sp>
        <p:nvSpPr>
          <p:cNvPr id="87" name="Speech Bubble: Rectangle 86">
            <a:extLst>
              <a:ext uri="{FF2B5EF4-FFF2-40B4-BE49-F238E27FC236}">
                <a16:creationId xmlns:a16="http://schemas.microsoft.com/office/drawing/2014/main" id="{59B109A1-3EFE-49D8-829A-14717599B027}"/>
              </a:ext>
            </a:extLst>
          </p:cNvPr>
          <p:cNvSpPr/>
          <p:nvPr/>
        </p:nvSpPr>
        <p:spPr>
          <a:xfrm>
            <a:off x="1337764" y="5400283"/>
            <a:ext cx="2595305" cy="1101806"/>
          </a:xfrm>
          <a:prstGeom prst="wedgeRectCallout">
            <a:avLst>
              <a:gd name="adj1" fmla="val -74661"/>
              <a:gd name="adj2" fmla="val -1877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Indeed.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Deep Learning 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algos do precisely that!</a:t>
            </a:r>
          </a:p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feature + model learning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). More on Deep Learning later</a:t>
            </a:r>
          </a:p>
        </p:txBody>
      </p:sp>
      <p:pic>
        <p:nvPicPr>
          <p:cNvPr id="83" name="Picture 82" descr="A picture containing photo, different, small, old&#10;&#10;Description automatically generated">
            <a:extLst>
              <a:ext uri="{FF2B5EF4-FFF2-40B4-BE49-F238E27FC236}">
                <a16:creationId xmlns:a16="http://schemas.microsoft.com/office/drawing/2014/main" id="{980D67E6-3D1A-4B4B-8430-D4110474DD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86" y="4713040"/>
            <a:ext cx="995031" cy="74558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32680F7B-D1D1-4A8C-BB23-CCF722A91B15}"/>
              </a:ext>
            </a:extLst>
          </p:cNvPr>
          <p:cNvSpPr/>
          <p:nvPr/>
        </p:nvSpPr>
        <p:spPr>
          <a:xfrm>
            <a:off x="6540785" y="4623113"/>
            <a:ext cx="1162248" cy="925441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4B48DB-515A-4E0C-874A-4CBEBAE864F0}"/>
              </a:ext>
            </a:extLst>
          </p:cNvPr>
          <p:cNvSpPr txBox="1"/>
          <p:nvPr/>
        </p:nvSpPr>
        <p:spPr>
          <a:xfrm>
            <a:off x="6210920" y="5594624"/>
            <a:ext cx="1685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   </a:t>
            </a:r>
            <a:r>
              <a:rPr lang="en-IN" dirty="0">
                <a:latin typeface="Abadi Extra Light" panose="020B0204020104020204" pitchFamily="34" charset="0"/>
              </a:rPr>
              <a:t>Cat vs Dog </a:t>
            </a:r>
          </a:p>
          <a:p>
            <a:r>
              <a:rPr lang="en-IN" dirty="0">
                <a:latin typeface="Abadi Extra Light" panose="020B0204020104020204" pitchFamily="34" charset="0"/>
              </a:rPr>
              <a:t>Prediction model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E458777-C515-46B4-BDFB-686F87323F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28463" y="1023925"/>
            <a:ext cx="1010687" cy="965223"/>
          </a:xfrm>
          <a:prstGeom prst="rect">
            <a:avLst/>
          </a:prstGeom>
        </p:spPr>
      </p:pic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EF14DC8B-4D0F-40C6-8279-C0662065E0C0}"/>
              </a:ext>
            </a:extLst>
          </p:cNvPr>
          <p:cNvSpPr/>
          <p:nvPr/>
        </p:nvSpPr>
        <p:spPr>
          <a:xfrm>
            <a:off x="7447403" y="1163234"/>
            <a:ext cx="2941503" cy="821500"/>
          </a:xfrm>
          <a:prstGeom prst="wedgeRectCallout">
            <a:avLst>
              <a:gd name="adj1" fmla="val 70940"/>
              <a:gd name="adj2" fmla="val -1458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Note: This example is for the problem of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binary classification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, a supervised learning problem</a:t>
            </a:r>
          </a:p>
        </p:txBody>
      </p:sp>
      <p:sp>
        <p:nvSpPr>
          <p:cNvPr id="55" name="TextShape 21">
            <a:extLst>
              <a:ext uri="{FF2B5EF4-FFF2-40B4-BE49-F238E27FC236}">
                <a16:creationId xmlns:a16="http://schemas.microsoft.com/office/drawing/2014/main" id="{6B773867-74FD-4271-9317-355351D31FF1}"/>
              </a:ext>
            </a:extLst>
          </p:cNvPr>
          <p:cNvSpPr txBox="1"/>
          <p:nvPr/>
        </p:nvSpPr>
        <p:spPr>
          <a:xfrm>
            <a:off x="4750112" y="5174283"/>
            <a:ext cx="1005685" cy="5393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badi Extra Light" panose="020B0204020104020204" pitchFamily="34" charset="0"/>
              </a:rPr>
              <a:t> “Feature”</a:t>
            </a:r>
          </a:p>
          <a:p>
            <a:r>
              <a:rPr lang="en-IN" sz="1400" b="0" strike="noStrike" spc="-1" dirty="0">
                <a:latin typeface="Abadi Extra Light" panose="020B0204020104020204" pitchFamily="34" charset="0"/>
              </a:rPr>
              <a:t>Extraction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385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4"/>
    </mc:Choice>
    <mc:Fallback xmlns="">
      <p:transition spd="slow" advTm="18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37" grpId="0"/>
      <p:bldP spid="40" grpId="0" animBg="1"/>
      <p:bldP spid="41" grpId="0"/>
      <p:bldP spid="49" grpId="0"/>
      <p:bldP spid="52" grpId="0"/>
      <p:bldP spid="57" grpId="0"/>
      <p:bldP spid="58" grpId="0"/>
      <p:bldP spid="59" grpId="0"/>
      <p:bldP spid="60" grpId="0"/>
      <p:bldP spid="66" grpId="0"/>
      <p:bldP spid="67" grpId="0"/>
      <p:bldP spid="68" grpId="0"/>
      <p:bldP spid="69" grpId="0"/>
      <p:bldP spid="70" grpId="0"/>
      <p:bldP spid="71" grpId="0"/>
      <p:bldP spid="54" grpId="0"/>
      <p:bldP spid="75" grpId="0" animBg="1"/>
      <p:bldP spid="85" grpId="0" animBg="1"/>
      <p:bldP spid="87" grpId="0" animBg="1"/>
      <p:bldP spid="88" grpId="0" animBg="1"/>
      <p:bldP spid="89" grpId="0"/>
      <p:bldP spid="95" grpId="0" animBg="1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A Typical Unsupervised Learning Workflow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96466" y="136939"/>
            <a:ext cx="730289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E92D8-8B28-47DE-992C-09EAD1A89A7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43469" y="1820870"/>
            <a:ext cx="494113" cy="418029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04D56-8D4F-4CF0-93DD-966914BF240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34388" y="2161837"/>
            <a:ext cx="487260" cy="393953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F1707D-2E71-4DB0-83D2-ED1D3B4C8CE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091798" y="2457313"/>
            <a:ext cx="451671" cy="419918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A6978C-756F-444F-8CB5-6A1AFCB6AEE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848805" y="2797819"/>
            <a:ext cx="474725" cy="401174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6AA90-F415-408A-B3BD-ECDC02710F8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614116" y="3134003"/>
            <a:ext cx="505914" cy="393840"/>
          </a:xfrm>
          <a:prstGeom prst="rect">
            <a:avLst/>
          </a:prstGeom>
          <a:ln w="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E49E3-7B49-42BC-BBE7-79E103B28D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413703" y="3438807"/>
            <a:ext cx="462469" cy="393840"/>
          </a:xfrm>
          <a:prstGeom prst="rect">
            <a:avLst/>
          </a:prstGeom>
          <a:ln w="0">
            <a:noFill/>
          </a:ln>
        </p:spPr>
      </p:pic>
      <p:sp>
        <p:nvSpPr>
          <p:cNvPr id="23" name="TextShape 7">
            <a:extLst>
              <a:ext uri="{FF2B5EF4-FFF2-40B4-BE49-F238E27FC236}">
                <a16:creationId xmlns:a16="http://schemas.microsoft.com/office/drawing/2014/main" id="{BC1A0BE4-1A0C-4575-A2CC-3C2DF6D838EC}"/>
              </a:ext>
            </a:extLst>
          </p:cNvPr>
          <p:cNvSpPr txBox="1"/>
          <p:nvPr/>
        </p:nvSpPr>
        <p:spPr>
          <a:xfrm>
            <a:off x="745926" y="1812752"/>
            <a:ext cx="1333040" cy="76793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2600" b="0" strike="noStrike" spc="-1" dirty="0">
                <a:latin typeface="Arial"/>
              </a:rPr>
              <a:t> </a:t>
            </a:r>
            <a:r>
              <a:rPr lang="en-IN" b="0" strike="noStrike" spc="-1" dirty="0" err="1">
                <a:latin typeface="Abadi Extra Light" panose="020B0204020104020204" pitchFamily="34" charset="0"/>
              </a:rPr>
              <a:t>Unlabeled</a:t>
            </a:r>
            <a:endParaRPr lang="en-IN" b="0" strike="noStrike" spc="-1" dirty="0">
              <a:latin typeface="Abadi Extra Light" panose="020B0204020104020204" pitchFamily="34" charset="0"/>
            </a:endParaRPr>
          </a:p>
          <a:p>
            <a:pPr algn="ctr"/>
            <a:r>
              <a:rPr lang="en-IN" b="0" strike="noStrike" spc="-1" dirty="0">
                <a:latin typeface="Abadi Extra Light" panose="020B0204020104020204" pitchFamily="34" charset="0"/>
              </a:rPr>
              <a:t> Data</a:t>
            </a:r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1612BFB8-F448-4084-86D3-7E2632A3CD98}"/>
              </a:ext>
            </a:extLst>
          </p:cNvPr>
          <p:cNvSpPr/>
          <p:nvPr/>
        </p:nvSpPr>
        <p:spPr>
          <a:xfrm>
            <a:off x="4382639" y="3474524"/>
            <a:ext cx="74571" cy="53297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40" name="CustomShape 24">
            <a:extLst>
              <a:ext uri="{FF2B5EF4-FFF2-40B4-BE49-F238E27FC236}">
                <a16:creationId xmlns:a16="http://schemas.microsoft.com/office/drawing/2014/main" id="{A05C4763-9D4E-473A-9D01-70ED7AB6BFDE}"/>
              </a:ext>
            </a:extLst>
          </p:cNvPr>
          <p:cNvSpPr/>
          <p:nvPr/>
        </p:nvSpPr>
        <p:spPr>
          <a:xfrm>
            <a:off x="6303697" y="2641461"/>
            <a:ext cx="1699535" cy="1153788"/>
          </a:xfrm>
          <a:prstGeom prst="rect">
            <a:avLst/>
          </a:prstGeom>
          <a:solidFill>
            <a:srgbClr val="B2B2B2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41" name="TextShape 25">
            <a:extLst>
              <a:ext uri="{FF2B5EF4-FFF2-40B4-BE49-F238E27FC236}">
                <a16:creationId xmlns:a16="http://schemas.microsoft.com/office/drawing/2014/main" id="{9AB077CA-173A-4D06-BA9B-0A90CCFFD5C8}"/>
              </a:ext>
            </a:extLst>
          </p:cNvPr>
          <p:cNvSpPr txBox="1"/>
          <p:nvPr/>
        </p:nvSpPr>
        <p:spPr>
          <a:xfrm>
            <a:off x="6184159" y="3302544"/>
            <a:ext cx="1893645" cy="52053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ML Algorithm</a:t>
            </a:r>
          </a:p>
          <a:p>
            <a:pPr algn="ctr"/>
            <a:r>
              <a:rPr lang="en-IN" sz="1400" spc="-1" dirty="0">
                <a:latin typeface="Arial"/>
              </a:rPr>
              <a:t> (outputs a clustering)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2" name="CustomShape 26">
            <a:extLst>
              <a:ext uri="{FF2B5EF4-FFF2-40B4-BE49-F238E27FC236}">
                <a16:creationId xmlns:a16="http://schemas.microsoft.com/office/drawing/2014/main" id="{B5B41828-EB83-4944-846D-A6D9728430C3}"/>
              </a:ext>
            </a:extLst>
          </p:cNvPr>
          <p:cNvSpPr/>
          <p:nvPr/>
        </p:nvSpPr>
        <p:spPr>
          <a:xfrm rot="5456400">
            <a:off x="6864651" y="4125764"/>
            <a:ext cx="517229" cy="205843"/>
          </a:xfrm>
          <a:custGeom>
            <a:avLst/>
            <a:gdLst/>
            <a:ahLst/>
            <a:cxnLst/>
            <a:rect l="0" t="0" r="r" b="b"/>
            <a:pathLst>
              <a:path w="4699" h="1880">
                <a:moveTo>
                  <a:pt x="0" y="474"/>
                </a:moveTo>
                <a:lnTo>
                  <a:pt x="3523" y="469"/>
                </a:lnTo>
                <a:lnTo>
                  <a:pt x="3522" y="0"/>
                </a:lnTo>
                <a:lnTo>
                  <a:pt x="4698" y="939"/>
                </a:lnTo>
                <a:lnTo>
                  <a:pt x="3523" y="1879"/>
                </a:lnTo>
                <a:lnTo>
                  <a:pt x="3523" y="1409"/>
                </a:lnTo>
                <a:lnTo>
                  <a:pt x="2" y="1413"/>
                </a:lnTo>
                <a:lnTo>
                  <a:pt x="0" y="474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1" name="CustomShape 13">
            <a:extLst>
              <a:ext uri="{FF2B5EF4-FFF2-40B4-BE49-F238E27FC236}">
                <a16:creationId xmlns:a16="http://schemas.microsoft.com/office/drawing/2014/main" id="{AC943A8B-EDF2-416F-B60E-8C3C3998B1EE}"/>
              </a:ext>
            </a:extLst>
          </p:cNvPr>
          <p:cNvSpPr/>
          <p:nvPr/>
        </p:nvSpPr>
        <p:spPr>
          <a:xfrm>
            <a:off x="4503908" y="3168665"/>
            <a:ext cx="74571" cy="532978"/>
          </a:xfrm>
          <a:prstGeom prst="rect">
            <a:avLst/>
          </a:prstGeom>
          <a:solidFill>
            <a:srgbClr val="0070C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2" name="CustomShape 13">
            <a:extLst>
              <a:ext uri="{FF2B5EF4-FFF2-40B4-BE49-F238E27FC236}">
                <a16:creationId xmlns:a16="http://schemas.microsoft.com/office/drawing/2014/main" id="{8C550C72-051A-4F72-9EB3-2066351997AF}"/>
              </a:ext>
            </a:extLst>
          </p:cNvPr>
          <p:cNvSpPr/>
          <p:nvPr/>
        </p:nvSpPr>
        <p:spPr>
          <a:xfrm>
            <a:off x="4631538" y="2810536"/>
            <a:ext cx="74571" cy="532978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3" name="CustomShape 13">
            <a:extLst>
              <a:ext uri="{FF2B5EF4-FFF2-40B4-BE49-F238E27FC236}">
                <a16:creationId xmlns:a16="http://schemas.microsoft.com/office/drawing/2014/main" id="{898F5D3C-195D-4597-8A65-CA24059F042B}"/>
              </a:ext>
            </a:extLst>
          </p:cNvPr>
          <p:cNvSpPr/>
          <p:nvPr/>
        </p:nvSpPr>
        <p:spPr>
          <a:xfrm>
            <a:off x="4774895" y="2465428"/>
            <a:ext cx="74571" cy="5329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4" name="CustomShape 13">
            <a:extLst>
              <a:ext uri="{FF2B5EF4-FFF2-40B4-BE49-F238E27FC236}">
                <a16:creationId xmlns:a16="http://schemas.microsoft.com/office/drawing/2014/main" id="{AB601A5C-4E4B-4C72-9B29-5F77226B9512}"/>
              </a:ext>
            </a:extLst>
          </p:cNvPr>
          <p:cNvSpPr/>
          <p:nvPr/>
        </p:nvSpPr>
        <p:spPr>
          <a:xfrm>
            <a:off x="4891288" y="2095736"/>
            <a:ext cx="74571" cy="532978"/>
          </a:xfrm>
          <a:prstGeom prst="rect">
            <a:avLst/>
          </a:prstGeom>
          <a:solidFill>
            <a:schemeClr val="accent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5" name="CustomShape 13">
            <a:extLst>
              <a:ext uri="{FF2B5EF4-FFF2-40B4-BE49-F238E27FC236}">
                <a16:creationId xmlns:a16="http://schemas.microsoft.com/office/drawing/2014/main" id="{FC1E62D9-4AE3-47D0-A635-F24B2E7E8C73}"/>
              </a:ext>
            </a:extLst>
          </p:cNvPr>
          <p:cNvSpPr/>
          <p:nvPr/>
        </p:nvSpPr>
        <p:spPr>
          <a:xfrm>
            <a:off x="5031452" y="1681199"/>
            <a:ext cx="74571" cy="5329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72" name="CustomShape 22">
            <a:extLst>
              <a:ext uri="{FF2B5EF4-FFF2-40B4-BE49-F238E27FC236}">
                <a16:creationId xmlns:a16="http://schemas.microsoft.com/office/drawing/2014/main" id="{BE481459-1DCF-4F1C-A4C9-89CF63CC05DA}"/>
              </a:ext>
            </a:extLst>
          </p:cNvPr>
          <p:cNvSpPr/>
          <p:nvPr/>
        </p:nvSpPr>
        <p:spPr>
          <a:xfrm>
            <a:off x="5482163" y="2903152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0B2FDF-A92B-41D0-9601-7ED9F1C8DD67}"/>
              </a:ext>
            </a:extLst>
          </p:cNvPr>
          <p:cNvSpPr txBox="1"/>
          <p:nvPr/>
        </p:nvSpPr>
        <p:spPr>
          <a:xfrm>
            <a:off x="0" y="6565207"/>
            <a:ext cx="3082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hlinkClick r:id="rId9"/>
              </a:rPr>
              <a:t>https://www.pinclipart.com/</a:t>
            </a:r>
            <a:r>
              <a:rPr lang="en-IN" sz="1000" dirty="0"/>
              <a:t>, </a:t>
            </a:r>
            <a:r>
              <a:rPr lang="en-IN" sz="1000" dirty="0">
                <a:hlinkClick r:id="rId10"/>
              </a:rPr>
              <a:t>http://www.pngtree.com</a:t>
            </a:r>
            <a:r>
              <a:rPr lang="en-IN" sz="1000" dirty="0"/>
              <a:t> </a:t>
            </a:r>
          </a:p>
        </p:txBody>
      </p:sp>
      <p:pic>
        <p:nvPicPr>
          <p:cNvPr id="56" name="Picture 55" descr="A picture containing wheel&#10;&#10;Description automatically generated">
            <a:extLst>
              <a:ext uri="{FF2B5EF4-FFF2-40B4-BE49-F238E27FC236}">
                <a16:creationId xmlns:a16="http://schemas.microsoft.com/office/drawing/2014/main" id="{1F50F2AD-F31C-4DE0-A9F3-00712042DA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70" y="2666613"/>
            <a:ext cx="1062830" cy="75062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AA50184-1331-4C3C-9474-E9E0F2FEE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28463" y="1023925"/>
            <a:ext cx="1010687" cy="965223"/>
          </a:xfrm>
          <a:prstGeom prst="rect">
            <a:avLst/>
          </a:prstGeom>
        </p:spPr>
      </p:pic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AF2A1CFB-5240-49E5-BEC9-373D7B0D92B5}"/>
              </a:ext>
            </a:extLst>
          </p:cNvPr>
          <p:cNvSpPr/>
          <p:nvPr/>
        </p:nvSpPr>
        <p:spPr>
          <a:xfrm>
            <a:off x="7447403" y="1163234"/>
            <a:ext cx="2941503" cy="821500"/>
          </a:xfrm>
          <a:prstGeom prst="wedgeRectCallout">
            <a:avLst>
              <a:gd name="adj1" fmla="val 70940"/>
              <a:gd name="adj2" fmla="val -1458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Note: This example is for the problem of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data clustering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, an unsupervised learning problem</a:t>
            </a:r>
          </a:p>
        </p:txBody>
      </p:sp>
      <p:sp>
        <p:nvSpPr>
          <p:cNvPr id="73" name="TextShape 21">
            <a:extLst>
              <a:ext uri="{FF2B5EF4-FFF2-40B4-BE49-F238E27FC236}">
                <a16:creationId xmlns:a16="http://schemas.microsoft.com/office/drawing/2014/main" id="{68481D5E-33AD-4993-962D-511D9C3FA476}"/>
              </a:ext>
            </a:extLst>
          </p:cNvPr>
          <p:cNvSpPr txBox="1"/>
          <p:nvPr/>
        </p:nvSpPr>
        <p:spPr>
          <a:xfrm>
            <a:off x="3117053" y="3096347"/>
            <a:ext cx="1005685" cy="5393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 </a:t>
            </a:r>
            <a:r>
              <a:rPr lang="en-IN" sz="1400" b="0" strike="noStrike" spc="-1" dirty="0">
                <a:latin typeface="Abadi Extra Light" panose="020B0204020104020204" pitchFamily="34" charset="0"/>
              </a:rPr>
              <a:t>“Feature”</a:t>
            </a:r>
          </a:p>
          <a:p>
            <a:r>
              <a:rPr lang="en-IN" sz="1400" b="0" strike="noStrike" spc="-1" dirty="0">
                <a:latin typeface="Abadi Extra Light" panose="020B0204020104020204" pitchFamily="34" charset="0"/>
              </a:rPr>
              <a:t>Extraction</a:t>
            </a:r>
          </a:p>
        </p:txBody>
      </p:sp>
      <p:sp>
        <p:nvSpPr>
          <p:cNvPr id="79" name="CustomShape 22">
            <a:extLst>
              <a:ext uri="{FF2B5EF4-FFF2-40B4-BE49-F238E27FC236}">
                <a16:creationId xmlns:a16="http://schemas.microsoft.com/office/drawing/2014/main" id="{2229C921-0FA5-4D08-B85B-5920E591977A}"/>
              </a:ext>
            </a:extLst>
          </p:cNvPr>
          <p:cNvSpPr/>
          <p:nvPr/>
        </p:nvSpPr>
        <p:spPr>
          <a:xfrm>
            <a:off x="3307888" y="2886747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538C4F8-C00C-44F8-8212-16F940A6EC2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165891" y="4607786"/>
            <a:ext cx="474725" cy="401174"/>
          </a:xfrm>
          <a:prstGeom prst="rect">
            <a:avLst/>
          </a:prstGeom>
          <a:ln w="0"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D939427-9C11-493F-95BE-A12066A50EE8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931202" y="4943970"/>
            <a:ext cx="505914" cy="39384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7871056-A8E6-4EE1-97A6-58CD87D11DCD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730789" y="5248774"/>
            <a:ext cx="462469" cy="39384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BAD47B6-B4A7-4D6B-A66D-A89CFE060D1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62200" y="4664252"/>
            <a:ext cx="494113" cy="418029"/>
          </a:xfrm>
          <a:prstGeom prst="rect">
            <a:avLst/>
          </a:prstGeom>
          <a:ln w="0">
            <a:noFill/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2DDA42D-8BEF-4D30-AE73-24E8CE717D2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53119" y="5005219"/>
            <a:ext cx="487260" cy="393953"/>
          </a:xfrm>
          <a:prstGeom prst="rect">
            <a:avLst/>
          </a:prstGeom>
          <a:ln w="0">
            <a:noFill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92F99DB-35FF-43DD-BAD1-9C372805F41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210529" y="5300695"/>
            <a:ext cx="451671" cy="419918"/>
          </a:xfrm>
          <a:prstGeom prst="rect">
            <a:avLst/>
          </a:prstGeom>
          <a:ln w="0"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9DB5395-F675-44E6-9888-BD6C03023F39}"/>
              </a:ext>
            </a:extLst>
          </p:cNvPr>
          <p:cNvSpPr/>
          <p:nvPr/>
        </p:nvSpPr>
        <p:spPr>
          <a:xfrm rot="2007383">
            <a:off x="5750058" y="4279978"/>
            <a:ext cx="809242" cy="1810033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9F6410E-FFCC-41D3-95A0-34E9D92EEFB3}"/>
              </a:ext>
            </a:extLst>
          </p:cNvPr>
          <p:cNvSpPr/>
          <p:nvPr/>
        </p:nvSpPr>
        <p:spPr>
          <a:xfrm rot="2007383">
            <a:off x="7233242" y="4296445"/>
            <a:ext cx="868979" cy="1810033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5" name="Picture 4" descr="Clipart Thanksgiving Hand Clip Black And White Stock - Thinking Light Bulb Clip Art - Png Download (950x1015), Png Download">
            <a:extLst>
              <a:ext uri="{FF2B5EF4-FFF2-40B4-BE49-F238E27FC236}">
                <a16:creationId xmlns:a16="http://schemas.microsoft.com/office/drawing/2014/main" id="{E6945D77-C74F-4440-8DDA-DB50095F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4" y="4975699"/>
            <a:ext cx="1075043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Speech Bubble: Rectangle 95">
            <a:extLst>
              <a:ext uri="{FF2B5EF4-FFF2-40B4-BE49-F238E27FC236}">
                <a16:creationId xmlns:a16="http://schemas.microsoft.com/office/drawing/2014/main" id="{AED79316-F476-44D9-A0F0-D65D06C08FDF}"/>
              </a:ext>
            </a:extLst>
          </p:cNvPr>
          <p:cNvSpPr/>
          <p:nvPr/>
        </p:nvSpPr>
        <p:spPr>
          <a:xfrm>
            <a:off x="1927851" y="4554976"/>
            <a:ext cx="2941503" cy="1038178"/>
          </a:xfrm>
          <a:prstGeom prst="wedgeRectCallout">
            <a:avLst>
              <a:gd name="adj1" fmla="val -62393"/>
              <a:gd name="adj2" fmla="val 4442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Does unsupervised learning also have a test phase? That is, can we also predict the cluster of a new test input?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055AED24-59EE-4FB6-ACFA-F24C0EDA18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88072" y="3900446"/>
            <a:ext cx="1010687" cy="965223"/>
          </a:xfrm>
          <a:prstGeom prst="rect">
            <a:avLst/>
          </a:prstGeom>
        </p:spPr>
      </p:pic>
      <p:sp>
        <p:nvSpPr>
          <p:cNvPr id="98" name="Speech Bubble: Rectangle 97">
            <a:extLst>
              <a:ext uri="{FF2B5EF4-FFF2-40B4-BE49-F238E27FC236}">
                <a16:creationId xmlns:a16="http://schemas.microsoft.com/office/drawing/2014/main" id="{76ECFA42-1EE0-4859-97C4-03D5D4F89EE9}"/>
              </a:ext>
            </a:extLst>
          </p:cNvPr>
          <p:cNvSpPr/>
          <p:nvPr/>
        </p:nvSpPr>
        <p:spPr>
          <a:xfrm>
            <a:off x="8523634" y="2902480"/>
            <a:ext cx="3215515" cy="821500"/>
          </a:xfrm>
          <a:prstGeom prst="wedgeRectCallout">
            <a:avLst>
              <a:gd name="adj1" fmla="val 37160"/>
              <a:gd name="adj2" fmla="val 9002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Yes. In this example, given a new “test” cat/dog image, we can assign it to the cluster with closer centroid</a:t>
            </a:r>
            <a:endParaRPr lang="en-IN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65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68"/>
    </mc:Choice>
    <mc:Fallback xmlns="">
      <p:transition spd="slow" advTm="9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 animBg="1"/>
      <p:bldP spid="41" grpId="0"/>
      <p:bldP spid="54" grpId="0"/>
      <p:bldP spid="55" grpId="0" animBg="1"/>
      <p:bldP spid="73" grpId="0"/>
      <p:bldP spid="3" grpId="0" animBg="1"/>
      <p:bldP spid="94" grpId="0" animBg="1"/>
      <p:bldP spid="96" grpId="0" animBg="1"/>
      <p:bldP spid="9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Course name: Introduction to Machine Learning CS771A)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Timing and Venue: Mon/</a:t>
            </a:r>
            <a:r>
              <a:rPr lang="en-GB" dirty="0" err="1">
                <a:latin typeface="Abadi Extra Light" panose="020B0204020104020204" pitchFamily="34" charset="0"/>
              </a:rPr>
              <a:t>Thur</a:t>
            </a:r>
            <a:r>
              <a:rPr lang="en-GB" dirty="0">
                <a:latin typeface="Abadi Extra Light" panose="020B0204020104020204" pitchFamily="34" charset="0"/>
              </a:rPr>
              <a:t> 6:00-7:30pm, L-20</a:t>
            </a:r>
          </a:p>
          <a:p>
            <a:pPr marL="0" indent="0"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Course website: </a:t>
            </a:r>
            <a:r>
              <a:rPr lang="en-GB" dirty="0">
                <a:latin typeface="Abadi Extra Light" panose="020B0204020104020204" pitchFamily="34" charset="0"/>
                <a:hlinkClick r:id="rId3"/>
              </a:rPr>
              <a:t>https://tinyurl.com/cs771-a23</a:t>
            </a:r>
            <a:r>
              <a:rPr lang="en-GB" dirty="0">
                <a:latin typeface="Abadi Extra Light" panose="020B0204020104020204" pitchFamily="34" charset="0"/>
              </a:rPr>
              <a:t> (slides, readings, etc)</a:t>
            </a:r>
          </a:p>
          <a:p>
            <a:pPr marL="0" indent="0"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Online discussion/QA: Piazza (</a:t>
            </a:r>
            <a:r>
              <a:rPr lang="en-GB" dirty="0">
                <a:latin typeface="Abadi Extra Light" panose="020B0204020104020204" pitchFamily="34" charset="0"/>
                <a:hlinkClick r:id="rId4"/>
              </a:rPr>
              <a:t>https://tinyurl.com/cs771-a23-piazzasignup</a:t>
            </a:r>
            <a:r>
              <a:rPr lang="en-GB" dirty="0">
                <a:latin typeface="Abadi Extra Light" panose="020B0204020104020204" pitchFamily="34" charset="0"/>
              </a:rPr>
              <a:t>)</a:t>
            </a:r>
          </a:p>
          <a:p>
            <a:pPr marL="0" indent="0"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Instructor’s contact email: </a:t>
            </a:r>
            <a:r>
              <a:rPr lang="en-GB" dirty="0">
                <a:latin typeface="Abadi Extra Light" panose="020B0204020104020204" pitchFamily="34" charset="0"/>
                <a:hlinkClick r:id="rId5"/>
              </a:rPr>
              <a:t>piyush@cse.iitk.ac.in</a:t>
            </a:r>
            <a:r>
              <a:rPr lang="en-GB" dirty="0">
                <a:latin typeface="Abadi Extra Light" panose="020B0204020104020204" pitchFamily="34" charset="0"/>
              </a:rPr>
              <a:t>, office: RM-502 (CSE dept)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Prefix email subject with CS771, else might get ignored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Use of Piazza is encouraged for course-related matters (also has private messaging)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Office hours: Wed 6pm-7pm (or by appointment)</a:t>
            </a:r>
          </a:p>
          <a:p>
            <a:pPr marL="0" indent="0"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Unofficial auditors are welcome. However, can’t participate in exams/quizzes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Can attempt </a:t>
            </a:r>
            <a:r>
              <a:rPr lang="en-GB" dirty="0" err="1">
                <a:latin typeface="Abadi Extra Light" panose="020B0204020104020204" pitchFamily="34" charset="0"/>
              </a:rPr>
              <a:t>homeworks</a:t>
            </a:r>
            <a:r>
              <a:rPr lang="en-GB" dirty="0">
                <a:latin typeface="Abadi Extra Light" panose="020B0204020104020204" pitchFamily="34" charset="0"/>
              </a:rPr>
              <a:t>, quizzes, exams on their own. Won’t be graded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2</a:t>
            </a:fld>
            <a:endParaRPr lang="en-IN" sz="2800" dirty="0">
              <a:solidFill>
                <a:schemeClr val="accent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62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87"/>
    </mc:Choice>
    <mc:Fallback xmlns=""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b="1" dirty="0"/>
              <a:t>ML from Geometric Perspective</a:t>
            </a:r>
            <a:endParaRPr lang="en-IN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29358" y="136939"/>
            <a:ext cx="81978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ADA34-C03E-4318-96B7-5C37B29F4800}"/>
              </a:ext>
            </a:extLst>
          </p:cNvPr>
          <p:cNvSpPr txBox="1"/>
          <p:nvPr/>
        </p:nvSpPr>
        <p:spPr>
          <a:xfrm>
            <a:off x="0" y="6488668"/>
            <a:ext cx="47596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Pic from: </a:t>
            </a:r>
            <a:r>
              <a:rPr lang="en-IN" sz="1000" dirty="0">
                <a:hlinkClick r:id="rId3"/>
              </a:rPr>
              <a:t>https://learningstatisticswithr.com/book/regression.html</a:t>
            </a:r>
            <a:r>
              <a:rPr lang="en-IN" sz="1000" dirty="0"/>
              <a:t>, </a:t>
            </a:r>
            <a:r>
              <a:rPr lang="en-IN" sz="1000" dirty="0">
                <a:hlinkClick r:id="rId4"/>
              </a:rPr>
              <a:t>https://maxstat.de/</a:t>
            </a:r>
            <a:endParaRPr lang="en-IN" sz="10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58EC8128-769B-481C-9BBC-79CB3807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553" y="2347362"/>
            <a:ext cx="3405329" cy="19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CEFBEE1-DD6A-4A69-BB02-2D96D6D9C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21" y="2506016"/>
            <a:ext cx="3066013" cy="177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B35921-4EDC-4580-9A3D-4E949685609A}"/>
              </a:ext>
            </a:extLst>
          </p:cNvPr>
          <p:cNvSpPr txBox="1"/>
          <p:nvPr/>
        </p:nvSpPr>
        <p:spPr>
          <a:xfrm>
            <a:off x="5967487" y="415595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x: sleep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CD97E-147B-42FE-99CF-A3132F177CC8}"/>
              </a:ext>
            </a:extLst>
          </p:cNvPr>
          <p:cNvSpPr txBox="1"/>
          <p:nvPr/>
        </p:nvSpPr>
        <p:spPr>
          <a:xfrm rot="16200000">
            <a:off x="3828520" y="3245364"/>
            <a:ext cx="2073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y: Grumpiness (scale of 0-100)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30DB7-F4DA-416E-8571-95A1377A21EA}"/>
              </a:ext>
            </a:extLst>
          </p:cNvPr>
          <p:cNvSpPr txBox="1"/>
          <p:nvPr/>
        </p:nvSpPr>
        <p:spPr>
          <a:xfrm>
            <a:off x="458390" y="2506016"/>
            <a:ext cx="40649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badi Extra Light" panose="020B0204020104020204" pitchFamily="34" charset="0"/>
              </a:rPr>
              <a:t>Regression:</a:t>
            </a:r>
            <a:r>
              <a:rPr lang="en-GB" sz="2000" dirty="0">
                <a:latin typeface="Abadi Extra Light" panose="020B0204020104020204" pitchFamily="34" charset="0"/>
              </a:rPr>
              <a:t> A supervised learning problem. Goal is to model the relationship between input (x) and real-valued output (y). This is akin to a </a:t>
            </a:r>
            <a:r>
              <a:rPr lang="en-GB" sz="2000" dirty="0">
                <a:solidFill>
                  <a:srgbClr val="FF0000"/>
                </a:solidFill>
                <a:latin typeface="Abadi Extra Light" panose="020B0204020104020204" pitchFamily="34" charset="0"/>
              </a:rPr>
              <a:t>line or curve fitting </a:t>
            </a:r>
            <a:r>
              <a:rPr lang="en-GB" sz="2000" dirty="0">
                <a:latin typeface="Abadi Extra Light" panose="020B0204020104020204" pitchFamily="34" charset="0"/>
              </a:rPr>
              <a:t>problem</a:t>
            </a:r>
            <a:endParaRPr lang="en-IN" sz="2000" dirty="0">
              <a:latin typeface="Abadi Extra Light" panose="020B02040201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14AC00-A412-4780-BE76-3A1E6D665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693" y="4519667"/>
            <a:ext cx="6695764" cy="190996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9791C72-768C-4B21-879A-4B2C9B3EDFD6}"/>
              </a:ext>
            </a:extLst>
          </p:cNvPr>
          <p:cNvSpPr txBox="1"/>
          <p:nvPr/>
        </p:nvSpPr>
        <p:spPr>
          <a:xfrm>
            <a:off x="458389" y="4735984"/>
            <a:ext cx="4496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badi Extra Light" panose="020B0204020104020204" pitchFamily="34" charset="0"/>
              </a:rPr>
              <a:t>Classification:</a:t>
            </a:r>
            <a:r>
              <a:rPr lang="en-GB" sz="2000" dirty="0">
                <a:latin typeface="Abadi Extra Light" panose="020B0204020104020204" pitchFamily="34" charset="0"/>
              </a:rPr>
              <a:t> A supervised learning problem. Goal is to learn a to predict which of the two or more classes an input belongs to. Akin to learning </a:t>
            </a:r>
            <a:r>
              <a:rPr lang="en-IN" sz="2000" dirty="0">
                <a:solidFill>
                  <a:srgbClr val="FF0000"/>
                </a:solidFill>
                <a:latin typeface="Abadi Extra Light" panose="020B0204020104020204" pitchFamily="34" charset="0"/>
              </a:rPr>
              <a:t>linear/nonlinear separator </a:t>
            </a:r>
            <a:r>
              <a:rPr lang="en-IN" sz="2000" dirty="0">
                <a:latin typeface="Abadi Extra Light" panose="020B0204020104020204" pitchFamily="34" charset="0"/>
              </a:rPr>
              <a:t>for the 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B13C3-0544-493D-92EA-0C6FE4003D17}"/>
              </a:ext>
            </a:extLst>
          </p:cNvPr>
          <p:cNvSpPr txBox="1"/>
          <p:nvPr/>
        </p:nvSpPr>
        <p:spPr>
          <a:xfrm>
            <a:off x="90933" y="1187196"/>
            <a:ext cx="11958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200" dirty="0">
                <a:latin typeface="Abadi Extra Light" panose="020B0204020104020204" pitchFamily="34" charset="0"/>
              </a:rPr>
              <a:t>Basic fact: Inputs in ML problems can often be represented as </a:t>
            </a:r>
            <a:r>
              <a:rPr lang="en-IN" sz="2200" dirty="0">
                <a:solidFill>
                  <a:srgbClr val="FF0000"/>
                </a:solidFill>
                <a:latin typeface="Abadi Extra Light" panose="020B0204020104020204" pitchFamily="34" charset="0"/>
              </a:rPr>
              <a:t>points or vectors </a:t>
            </a:r>
            <a:r>
              <a:rPr lang="en-IN" sz="2200" dirty="0">
                <a:latin typeface="Abadi Extra Light" panose="020B0204020104020204" pitchFamily="34" charset="0"/>
              </a:rPr>
              <a:t>in some vector space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200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200" dirty="0">
                <a:latin typeface="Abadi Extra Light" panose="020B0204020104020204" pitchFamily="34" charset="0"/>
              </a:rPr>
              <a:t>Doing ML on such data can thus be seen from a geometric view</a:t>
            </a:r>
          </a:p>
        </p:txBody>
      </p: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150B146A-EFD5-487F-8FF3-DFCF58DF5A7E}"/>
              </a:ext>
            </a:extLst>
          </p:cNvPr>
          <p:cNvSpPr/>
          <p:nvPr/>
        </p:nvSpPr>
        <p:spPr>
          <a:xfrm>
            <a:off x="7924458" y="317052"/>
            <a:ext cx="3457918" cy="513972"/>
          </a:xfrm>
          <a:prstGeom prst="wedgeRectCallout">
            <a:avLst>
              <a:gd name="adj1" fmla="val -43980"/>
              <a:gd name="adj2" fmla="val 14354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Recall that feature extraction converts inputs into a </a:t>
            </a:r>
            <a:r>
              <a:rPr lang="en-IN" sz="1600" dirty="0">
                <a:solidFill>
                  <a:srgbClr val="FF0000"/>
                </a:solidFill>
              </a:rPr>
              <a:t>numeric representation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6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95"/>
    </mc:Choice>
    <mc:Fallback xmlns="">
      <p:transition spd="slow" advTm="269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/>
      <p:bldP spid="59" grpId="0"/>
      <p:bldP spid="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b="1" dirty="0"/>
              <a:t>ML from Geometric Perspective</a:t>
            </a:r>
            <a:endParaRPr lang="en-IN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4275" y="136939"/>
            <a:ext cx="58248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30DB7-F4DA-416E-8571-95A1377A21EA}"/>
              </a:ext>
            </a:extLst>
          </p:cNvPr>
          <p:cNvSpPr txBox="1"/>
          <p:nvPr/>
        </p:nvSpPr>
        <p:spPr>
          <a:xfrm>
            <a:off x="566420" y="1667235"/>
            <a:ext cx="42079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badi Extra Light" panose="020B0204020104020204" pitchFamily="34" charset="0"/>
              </a:rPr>
              <a:t>Clustering:</a:t>
            </a:r>
            <a:r>
              <a:rPr lang="en-GB" sz="2000" dirty="0">
                <a:latin typeface="Abadi Extra Light" panose="020B0204020104020204" pitchFamily="34" charset="0"/>
              </a:rPr>
              <a:t> An unsupervised learning problem. Goal is to group inputs in a few clusters </a:t>
            </a:r>
            <a:r>
              <a:rPr lang="en-GB" sz="2000" dirty="0">
                <a:solidFill>
                  <a:srgbClr val="FF0000"/>
                </a:solidFill>
                <a:latin typeface="Abadi Extra Light" panose="020B0204020104020204" pitchFamily="34" charset="0"/>
              </a:rPr>
              <a:t>based on their similarities with each other</a:t>
            </a:r>
            <a:endParaRPr lang="en-IN" sz="20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791C72-768C-4B21-879A-4B2C9B3EDFD6}"/>
              </a:ext>
            </a:extLst>
          </p:cNvPr>
          <p:cNvSpPr txBox="1"/>
          <p:nvPr/>
        </p:nvSpPr>
        <p:spPr>
          <a:xfrm>
            <a:off x="566420" y="4299440"/>
            <a:ext cx="4391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badi Extra Light" panose="020B0204020104020204" pitchFamily="34" charset="0"/>
              </a:rPr>
              <a:t>Dimensionality Reduction:</a:t>
            </a:r>
            <a:r>
              <a:rPr lang="en-GB" sz="2000" dirty="0">
                <a:latin typeface="Abadi Extra Light" panose="020B0204020104020204" pitchFamily="34" charset="0"/>
              </a:rPr>
              <a:t> An unsupervised learning problem. Goal is to </a:t>
            </a:r>
            <a:r>
              <a:rPr lang="en-IN" sz="2000" dirty="0">
                <a:solidFill>
                  <a:srgbClr val="FF0000"/>
                </a:solidFill>
                <a:latin typeface="Abadi Extra Light" panose="020B0204020104020204" pitchFamily="34" charset="0"/>
              </a:rPr>
              <a:t>compress the size </a:t>
            </a:r>
            <a:r>
              <a:rPr lang="en-IN" sz="2000" dirty="0">
                <a:latin typeface="Abadi Extra Light" panose="020B0204020104020204" pitchFamily="34" charset="0"/>
              </a:rPr>
              <a:t>of each input without losing much information present in the 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7F08A1C-0E4B-435F-B5C6-4C23BB5A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61" y="1667235"/>
            <a:ext cx="2605117" cy="17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lipart Thanksgiving Hand Clip Black And White Stock - Thinking Light Bulb Clip Art - Png Download (950x1015), Png Download">
            <a:extLst>
              <a:ext uri="{FF2B5EF4-FFF2-40B4-BE49-F238E27FC236}">
                <a16:creationId xmlns:a16="http://schemas.microsoft.com/office/drawing/2014/main" id="{963167D1-F7A3-4C8A-AB91-98744F50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712" y="1212408"/>
            <a:ext cx="1075043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A9AE566-CED4-4760-A0C1-89E09BCDE324}"/>
              </a:ext>
            </a:extLst>
          </p:cNvPr>
          <p:cNvSpPr/>
          <p:nvPr/>
        </p:nvSpPr>
        <p:spPr>
          <a:xfrm>
            <a:off x="8443012" y="1433348"/>
            <a:ext cx="2094297" cy="821500"/>
          </a:xfrm>
          <a:prstGeom prst="wedgeRectCallout">
            <a:avLst>
              <a:gd name="adj1" fmla="val 66837"/>
              <a:gd name="adj2" fmla="val -1181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Clustering looks like classification to me. Is there any difference?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5BD177-64D1-4EB6-A527-126A9F436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068" y="2740910"/>
            <a:ext cx="1010687" cy="965223"/>
          </a:xfrm>
          <a:prstGeom prst="rect">
            <a:avLst/>
          </a:prstGeom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0ED79AA6-96C7-4A9B-A5E0-42F4FFE89673}"/>
              </a:ext>
            </a:extLst>
          </p:cNvPr>
          <p:cNvSpPr/>
          <p:nvPr/>
        </p:nvSpPr>
        <p:spPr>
          <a:xfrm>
            <a:off x="7789246" y="2490576"/>
            <a:ext cx="3126822" cy="821500"/>
          </a:xfrm>
          <a:prstGeom prst="wedgeRectCallout">
            <a:avLst>
              <a:gd name="adj1" fmla="val 55756"/>
              <a:gd name="adj2" fmla="val 2296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Yes. In clustering, we don’t know the labels. Goal is to separate them without any </a:t>
            </a:r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labeled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“supervision”</a:t>
            </a:r>
            <a:endParaRPr lang="en-IN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672EDE2-CD87-4AEE-AB05-D6297A99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36" y="4153474"/>
            <a:ext cx="2492342" cy="22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457A6A1-84E3-4640-B4B7-4C39E234B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73" y="4258837"/>
            <a:ext cx="3126822" cy="202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696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08"/>
    </mc:Choice>
    <mc:Fallback xmlns="">
      <p:transition spd="slow" advTm="205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9" grpId="0"/>
      <p:bldP spid="15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b="1" dirty="0"/>
              <a:t>ML from Function Approximation Perspective</a:t>
            </a:r>
            <a:endParaRPr lang="en-IN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4275" y="136939"/>
            <a:ext cx="58248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664CB4-C0FF-4259-BD51-FA1ADE97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Supervised Learning (“predict output given input”) can be usually thought of as learning a </a:t>
            </a:r>
            <a:r>
              <a:rPr lang="en-GB" sz="2600" dirty="0">
                <a:solidFill>
                  <a:srgbClr val="060AB2"/>
                </a:solidFill>
                <a:latin typeface="Abadi Extra Light" panose="020B0204020104020204" pitchFamily="34" charset="0"/>
              </a:rPr>
              <a:t>function</a:t>
            </a:r>
            <a:r>
              <a:rPr lang="en-GB" sz="2600" dirty="0">
                <a:latin typeface="Abadi Extra Light" panose="020B0204020104020204" pitchFamily="34" charset="0"/>
              </a:rPr>
              <a:t> </a:t>
            </a:r>
            <a:r>
              <a:rPr lang="en-GB" sz="2600" i="1" dirty="0">
                <a:latin typeface="Abadi Extra Light" panose="020B0204020104020204" pitchFamily="34" charset="0"/>
              </a:rPr>
              <a:t>f</a:t>
            </a:r>
            <a:r>
              <a:rPr lang="en-GB" sz="2600" dirty="0">
                <a:latin typeface="Abadi Extra Light" panose="020B0204020104020204" pitchFamily="34" charset="0"/>
              </a:rPr>
              <a:t> that maps each input to the corresponding output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Unsupervised Learning (“model/compress inputs”) can also be usually thought of as learning a </a:t>
            </a:r>
            <a:r>
              <a:rPr lang="en-GB" sz="2600" dirty="0">
                <a:solidFill>
                  <a:srgbClr val="060AB2"/>
                </a:solidFill>
                <a:latin typeface="Abadi Extra Light" panose="020B0204020104020204" pitchFamily="34" charset="0"/>
              </a:rPr>
              <a:t>function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 </a:t>
            </a:r>
            <a:r>
              <a:rPr lang="en-GB" sz="2600" i="1" dirty="0">
                <a:latin typeface="Abadi Extra Light" panose="020B0204020104020204" pitchFamily="34" charset="0"/>
              </a:rPr>
              <a:t>f</a:t>
            </a:r>
            <a:r>
              <a:rPr lang="en-GB" sz="2600" dirty="0">
                <a:latin typeface="Abadi Extra Light" panose="020B0204020104020204" pitchFamily="34" charset="0"/>
              </a:rPr>
              <a:t> that maps each input to a compact representation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/>
          </a:p>
          <a:p>
            <a:pPr>
              <a:buFont typeface="Wingdings" panose="05000000000000000000" pitchFamily="2" charset="2"/>
              <a:buChar char="§"/>
            </a:pPr>
            <a:endParaRPr lang="en-GB" sz="2600" dirty="0"/>
          </a:p>
          <a:p>
            <a:pPr>
              <a:buFont typeface="Wingdings" panose="05000000000000000000" pitchFamily="2" charset="2"/>
              <a:buChar char="§"/>
            </a:pPr>
            <a:endParaRPr lang="en-GB" sz="2600" dirty="0"/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Reinforcement Learning can also be seen as doing function approximation</a:t>
            </a:r>
            <a:endParaRPr lang="en-IN" sz="2600" dirty="0">
              <a:latin typeface="Abadi Extra Light" panose="020B0204020104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0C45776-EC0C-494F-99C9-2C64B1793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87" y="2034480"/>
            <a:ext cx="5379425" cy="151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4E5A313-8A16-4F9F-8B2D-FFC69029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94" y="4455623"/>
            <a:ext cx="6354609" cy="158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CDE0610-0E60-4794-A7B6-95DEC02601C6}"/>
              </a:ext>
            </a:extLst>
          </p:cNvPr>
          <p:cNvSpPr/>
          <p:nvPr/>
        </p:nvSpPr>
        <p:spPr>
          <a:xfrm>
            <a:off x="749147" y="4664943"/>
            <a:ext cx="1905918" cy="964676"/>
          </a:xfrm>
          <a:prstGeom prst="wedgeRectCallout">
            <a:avLst>
              <a:gd name="adj1" fmla="val 1132"/>
              <a:gd name="adj2" fmla="val -9049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Harder since we don’t know the labels in this case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5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07"/>
    </mc:Choice>
    <mc:Fallback xmlns="">
      <p:transition spd="slow" advTm="13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b="1" dirty="0"/>
              <a:t>ML from Probability Estimation Perspective</a:t>
            </a:r>
            <a:endParaRPr lang="en-IN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33408" y="136939"/>
            <a:ext cx="59334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13A3EC-EF18-411C-94C9-AC32A8D39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Supervised Learning (“predict output given input”) can be thought of as estimating the </a:t>
            </a:r>
            <a:r>
              <a:rPr lang="en-GB" sz="2600" dirty="0">
                <a:solidFill>
                  <a:srgbClr val="060AB2"/>
                </a:solidFill>
                <a:latin typeface="Abadi Extra Light" panose="020B0204020104020204" pitchFamily="34" charset="0"/>
              </a:rPr>
              <a:t>conditional probability </a:t>
            </a:r>
            <a:r>
              <a:rPr lang="en-GB" sz="2600" dirty="0">
                <a:latin typeface="Abadi Extra Light" panose="020B0204020104020204" pitchFamily="34" charset="0"/>
              </a:rPr>
              <a:t>of each possible output given an input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Unsupervised Learning (“model/compress inputs”) can be thought of as estimating the </a:t>
            </a:r>
            <a:r>
              <a:rPr lang="en-GB" sz="2600" dirty="0">
                <a:solidFill>
                  <a:srgbClr val="060AB2"/>
                </a:solidFill>
                <a:latin typeface="Abadi Extra Light" panose="020B0204020104020204" pitchFamily="34" charset="0"/>
              </a:rPr>
              <a:t>probability density </a:t>
            </a:r>
            <a:r>
              <a:rPr lang="en-GB" sz="2600" dirty="0">
                <a:latin typeface="Abadi Extra Light" panose="020B0204020104020204" pitchFamily="34" charset="0"/>
              </a:rPr>
              <a:t>of the inputs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/>
          </a:p>
          <a:p>
            <a:pPr>
              <a:buFont typeface="Wingdings" panose="05000000000000000000" pitchFamily="2" charset="2"/>
              <a:buChar char="§"/>
            </a:pPr>
            <a:endParaRPr lang="en-GB" sz="2600" dirty="0"/>
          </a:p>
          <a:p>
            <a:pPr>
              <a:buFont typeface="Wingdings" panose="05000000000000000000" pitchFamily="2" charset="2"/>
              <a:buChar char="§"/>
            </a:pPr>
            <a:endParaRPr lang="en-GB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Reinforcement Learning can also be seen as estimating probability densities</a:t>
            </a:r>
            <a:endParaRPr lang="en-IN" sz="2600" dirty="0">
              <a:latin typeface="Abadi Extra Light" panose="020B0204020104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9655C1-C0B3-465C-9B23-3B476667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11" y="2085286"/>
            <a:ext cx="3301847" cy="15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0D9E067-6EB5-4072-AB6B-4319581EF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58" y="2864533"/>
            <a:ext cx="4476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4485-2F97-44AE-A4DF-943C9D27D1F2}"/>
              </a:ext>
            </a:extLst>
          </p:cNvPr>
          <p:cNvSpPr txBox="1"/>
          <p:nvPr/>
        </p:nvSpPr>
        <p:spPr>
          <a:xfrm>
            <a:off x="6363733" y="2784642"/>
            <a:ext cx="226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p(label=“cat” | image)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3D3A37A-BED2-403E-8677-B251792C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62" y="4592773"/>
            <a:ext cx="4209227" cy="15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4EFB89-FE04-47EF-8AFC-7BAA5EA3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314" y="4867500"/>
            <a:ext cx="1010687" cy="965223"/>
          </a:xfrm>
          <a:prstGeom prst="rect">
            <a:avLst/>
          </a:prstGeom>
        </p:spPr>
      </p:pic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21A03D60-F322-4388-9D27-A233205F81E6}"/>
              </a:ext>
            </a:extLst>
          </p:cNvPr>
          <p:cNvSpPr/>
          <p:nvPr/>
        </p:nvSpPr>
        <p:spPr>
          <a:xfrm>
            <a:off x="7119685" y="4449554"/>
            <a:ext cx="3126822" cy="1552986"/>
          </a:xfrm>
          <a:prstGeom prst="wedgeRectCallout">
            <a:avLst>
              <a:gd name="adj1" fmla="val 64212"/>
              <a:gd name="adj2" fmla="val -44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Don’t worry if this doesn’t make much sense as of now 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 But the basic idea is to learn the underlying data distribution using the </a:t>
            </a:r>
            <a:r>
              <a:rPr lang="en-GB" sz="1600" dirty="0" err="1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unlabeled</a:t>
            </a:r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 inputs; many ways to do this as we will see later</a:t>
            </a:r>
            <a:endParaRPr lang="en-IN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7ED74ED-6A99-458C-8EEB-26407D063F30}"/>
              </a:ext>
            </a:extLst>
          </p:cNvPr>
          <p:cNvSpPr/>
          <p:nvPr/>
        </p:nvSpPr>
        <p:spPr>
          <a:xfrm>
            <a:off x="336483" y="4886928"/>
            <a:ext cx="1905918" cy="964676"/>
          </a:xfrm>
          <a:prstGeom prst="wedgeRectCallout">
            <a:avLst>
              <a:gd name="adj1" fmla="val 554"/>
              <a:gd name="adj2" fmla="val -8592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Harder since we don’t know the labels in this case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2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167"/>
    </mc:Choice>
    <mc:Fallback xmlns="">
      <p:transition spd="slow" advTm="150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Next Class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Abadi Extra Light" panose="020B0204020104020204" pitchFamily="34" charset="0"/>
              </a:rPr>
              <a:t>Data and features</a:t>
            </a:r>
          </a:p>
          <a:p>
            <a:pPr marL="0" indent="0">
              <a:buNone/>
            </a:pP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Abadi Extra Light" panose="020B0204020104020204" pitchFamily="34" charset="0"/>
              </a:rPr>
              <a:t>Some common machine learning paradigms</a:t>
            </a:r>
          </a:p>
          <a:p>
            <a:pPr marL="0" indent="0">
              <a:buNone/>
            </a:pP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Abadi Extra Light" panose="020B0204020104020204" pitchFamily="34" charset="0"/>
              </a:rPr>
              <a:t>Simple supervised learners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577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4"/>
    </mc:Choice>
    <mc:Fallback xmlns="">
      <p:transition spd="slow" advTm="2235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Course Team (TAs)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Aditya </a:t>
            </a:r>
            <a:r>
              <a:rPr lang="en-IN" dirty="0" err="1">
                <a:latin typeface="Abadi Extra Light" panose="020B0204020104020204" pitchFamily="34" charset="0"/>
              </a:rPr>
              <a:t>Dhaulakhandi</a:t>
            </a:r>
            <a:r>
              <a:rPr lang="en-IN" dirty="0">
                <a:latin typeface="Abadi Extra Light" panose="020B0204020104020204" pitchFamily="34" charset="0"/>
              </a:rPr>
              <a:t> (</a:t>
            </a:r>
            <a:r>
              <a:rPr lang="en-IN" dirty="0" err="1">
                <a:latin typeface="Abadi Extra Light" panose="020B0204020104020204" pitchFamily="34" charset="0"/>
              </a:rPr>
              <a:t>adityad@cse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err="1">
                <a:latin typeface="Abadi Extra Light" panose="020B0204020104020204" pitchFamily="34" charset="0"/>
              </a:rPr>
              <a:t>Subhajit</a:t>
            </a:r>
            <a:r>
              <a:rPr lang="en-IN" dirty="0">
                <a:latin typeface="Abadi Extra Light" panose="020B0204020104020204" pitchFamily="34" charset="0"/>
              </a:rPr>
              <a:t> Panday (</a:t>
            </a:r>
            <a:r>
              <a:rPr lang="en-IN" dirty="0" err="1">
                <a:latin typeface="Abadi Extra Light" panose="020B0204020104020204" pitchFamily="34" charset="0"/>
              </a:rPr>
              <a:t>subhajitpanday@cse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Malay Pandey (</a:t>
            </a:r>
            <a:r>
              <a:rPr lang="en-IN" dirty="0" err="1">
                <a:latin typeface="Abadi Extra Light" panose="020B0204020104020204" pitchFamily="34" charset="0"/>
              </a:rPr>
              <a:t>malay@cse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Abhishek Jaiswal (</a:t>
            </a:r>
            <a:r>
              <a:rPr lang="en-IN" dirty="0" err="1">
                <a:latin typeface="Abadi Extra Light" panose="020B0204020104020204" pitchFamily="34" charset="0"/>
              </a:rPr>
              <a:t>abhijais@cse</a:t>
            </a:r>
            <a:r>
              <a:rPr lang="en-IN" dirty="0">
                <a:latin typeface="Abadi Extra Light" panose="020B0204020104020204" pitchFamily="34" charset="0"/>
              </a:rPr>
              <a:t>),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err="1">
                <a:latin typeface="Abadi Extra Light" panose="020B0204020104020204" pitchFamily="34" charset="0"/>
              </a:rPr>
              <a:t>Putrevu</a:t>
            </a:r>
            <a:r>
              <a:rPr lang="en-IN" dirty="0">
                <a:latin typeface="Abadi Extra Light" panose="020B0204020104020204" pitchFamily="34" charset="0"/>
              </a:rPr>
              <a:t> Venkata Sai Charan (</a:t>
            </a:r>
            <a:r>
              <a:rPr lang="en-IN" dirty="0" err="1">
                <a:latin typeface="Abadi Extra Light" panose="020B0204020104020204" pitchFamily="34" charset="0"/>
              </a:rPr>
              <a:t>pvcharan@cse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Pramit Bhattacharyya (</a:t>
            </a:r>
            <a:r>
              <a:rPr lang="en-IN" dirty="0" err="1">
                <a:latin typeface="Abadi Extra Light" panose="020B0204020104020204" pitchFamily="34" charset="0"/>
              </a:rPr>
              <a:t>pramitb@cse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Gargi Sarkar (</a:t>
            </a:r>
            <a:r>
              <a:rPr lang="en-IN" dirty="0" err="1">
                <a:latin typeface="Abadi Extra Light" panose="020B0204020104020204" pitchFamily="34" charset="0"/>
              </a:rPr>
              <a:t>gsarkar@cse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Virendra Nishad (</a:t>
            </a:r>
            <a:r>
              <a:rPr lang="en-IN" dirty="0" err="1">
                <a:latin typeface="Abadi Extra Light" panose="020B0204020104020204" pitchFamily="34" charset="0"/>
              </a:rPr>
              <a:t>viren@cse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Priyanka </a:t>
            </a:r>
            <a:r>
              <a:rPr lang="en-IN" dirty="0" err="1">
                <a:latin typeface="Abadi Extra Light" panose="020B0204020104020204" pitchFamily="34" charset="0"/>
              </a:rPr>
              <a:t>Maity</a:t>
            </a:r>
            <a:r>
              <a:rPr lang="en-IN" dirty="0">
                <a:latin typeface="Abadi Extra Light" panose="020B0204020104020204" pitchFamily="34" charset="0"/>
              </a:rPr>
              <a:t> (</a:t>
            </a:r>
            <a:r>
              <a:rPr lang="en-IN" dirty="0" err="1">
                <a:latin typeface="Abadi Extra Light" panose="020B0204020104020204" pitchFamily="34" charset="0"/>
              </a:rPr>
              <a:t>priyankamaity@cse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Ayush Pande (</a:t>
            </a:r>
            <a:r>
              <a:rPr lang="en-IN" dirty="0" err="1">
                <a:latin typeface="Abadi Extra Light" panose="020B0204020104020204" pitchFamily="34" charset="0"/>
              </a:rPr>
              <a:t>ayushp@cse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err="1">
                <a:latin typeface="Abadi Extra Light" panose="020B0204020104020204" pitchFamily="34" charset="0"/>
              </a:rPr>
              <a:t>Debkanta</a:t>
            </a:r>
            <a:r>
              <a:rPr lang="en-IN" dirty="0">
                <a:latin typeface="Abadi Extra Light" panose="020B0204020104020204" pitchFamily="34" charset="0"/>
              </a:rPr>
              <a:t> Chakraborty (</a:t>
            </a:r>
            <a:r>
              <a:rPr lang="en-IN" dirty="0" err="1">
                <a:latin typeface="Abadi Extra Light" panose="020B0204020104020204" pitchFamily="34" charset="0"/>
              </a:rPr>
              <a:t>debkanta@cse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Saqib Sarwar (</a:t>
            </a:r>
            <a:r>
              <a:rPr lang="en-IN" dirty="0" err="1">
                <a:latin typeface="Abadi Extra Light" panose="020B0204020104020204" pitchFamily="34" charset="0"/>
              </a:rPr>
              <a:t>saqib@cse</a:t>
            </a:r>
            <a:r>
              <a:rPr lang="en-IN" dirty="0">
                <a:latin typeface="Abadi Extra Light" panose="020B0204020104020204" pitchFamily="34" charset="0"/>
              </a:rPr>
              <a:t>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3</a:t>
            </a:fld>
            <a:endParaRPr lang="en-IN" sz="28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8FC81-DC9D-9DA6-3B23-8A457CBFA535}"/>
              </a:ext>
            </a:extLst>
          </p:cNvPr>
          <p:cNvSpPr txBox="1"/>
          <p:nvPr/>
        </p:nvSpPr>
        <p:spPr>
          <a:xfrm>
            <a:off x="7315200" y="991182"/>
            <a:ext cx="4156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60AB2"/>
                </a:solidFill>
                <a:latin typeface="Abadi Extra Light" panose="020B0204020104020204" pitchFamily="34" charset="0"/>
              </a:rPr>
              <a:t>TA office locations and office hours announced soon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570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87"/>
    </mc:Choice>
    <mc:Fallback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Workload and Grading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4 quizzes: 30%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2 </a:t>
            </a:r>
            <a:r>
              <a:rPr lang="en-IN" dirty="0" err="1">
                <a:latin typeface="Abadi Extra Light" panose="020B0204020104020204" pitchFamily="34" charset="0"/>
              </a:rPr>
              <a:t>homeworks</a:t>
            </a:r>
            <a:r>
              <a:rPr lang="en-IN" dirty="0">
                <a:latin typeface="Abadi Extra Light" panose="020B0204020104020204" pitchFamily="34" charset="0"/>
              </a:rPr>
              <a:t>/mini-projects: 20%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Writeups must be prepared in PDF using the provided LaTeX template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Knowledge of Python programming is assumed (will have a tutorial this weekend)</a:t>
            </a:r>
            <a:endParaRPr lang="en-GB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Mid-</a:t>
            </a:r>
            <a:r>
              <a:rPr lang="en-IN" dirty="0" err="1">
                <a:latin typeface="Abadi Extra Light" panose="020B0204020104020204" pitchFamily="34" charset="0"/>
              </a:rPr>
              <a:t>sem</a:t>
            </a:r>
            <a:r>
              <a:rPr lang="en-IN" dirty="0">
                <a:latin typeface="Abadi Extra Light" panose="020B0204020104020204" pitchFamily="34" charset="0"/>
              </a:rPr>
              <a:t> exam: 20%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End-</a:t>
            </a:r>
            <a:r>
              <a:rPr lang="en-IN" dirty="0" err="1">
                <a:latin typeface="Abadi Extra Light" panose="020B0204020104020204" pitchFamily="34" charset="0"/>
              </a:rPr>
              <a:t>sem</a:t>
            </a:r>
            <a:r>
              <a:rPr lang="en-IN" dirty="0">
                <a:latin typeface="Abadi Extra Light" panose="020B0204020104020204" pitchFamily="34" charset="0"/>
              </a:rPr>
              <a:t> exam: 30%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Quiz dates (tentative): Aug 16, Sept 5, Oct 13, Nov 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Quiz timing and venue: will be announced closed to the quiz date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HW/mini-project dates (tentative): Aug 17, Oct 2 (roughly 3 work-weeks given)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Mid-</a:t>
            </a:r>
            <a:r>
              <a:rPr lang="en-IN" dirty="0" err="1">
                <a:latin typeface="Abadi Extra Light" panose="020B0204020104020204" pitchFamily="34" charset="0"/>
              </a:rPr>
              <a:t>sem</a:t>
            </a:r>
            <a:r>
              <a:rPr lang="en-IN" dirty="0">
                <a:latin typeface="Abadi Extra Light" panose="020B0204020104020204" pitchFamily="34" charset="0"/>
              </a:rPr>
              <a:t> and end-</a:t>
            </a:r>
            <a:r>
              <a:rPr lang="en-IN" dirty="0" err="1">
                <a:latin typeface="Abadi Extra Light" panose="020B0204020104020204" pitchFamily="34" charset="0"/>
              </a:rPr>
              <a:t>sem</a:t>
            </a:r>
            <a:r>
              <a:rPr lang="en-IN" dirty="0">
                <a:latin typeface="Abadi Extra Light" panose="020B0204020104020204" pitchFamily="34" charset="0"/>
              </a:rPr>
              <a:t> exam dates: As per DOAA announcements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4</a:t>
            </a:fld>
            <a:endParaRPr lang="en-IN" sz="2800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BF221-9ACF-F494-A9AE-AB63B35E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379" y="648174"/>
            <a:ext cx="1010687" cy="96522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7605571-CA6D-6ADC-8001-8036D637D437}"/>
              </a:ext>
            </a:extLst>
          </p:cNvPr>
          <p:cNvSpPr/>
          <p:nvPr/>
        </p:nvSpPr>
        <p:spPr>
          <a:xfrm>
            <a:off x="7687015" y="722674"/>
            <a:ext cx="2542424" cy="816221"/>
          </a:xfrm>
          <a:prstGeom prst="wedgeRectCallout">
            <a:avLst>
              <a:gd name="adj1" fmla="val 65902"/>
              <a:gd name="adj2" fmla="val -329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Quizzes will be closed-book. For exams, one A4 size cheat-sheet will be allowed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9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87"/>
    </mc:Choice>
    <mc:Fallback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Textbook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Many excellent texts but none “required”. Some include: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See the course website for links and other relevant texts and references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Different books might vary in terms of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Set of topics covered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>
                <a:latin typeface="Abadi Extra Light" panose="020B0204020104020204" pitchFamily="34" charset="0"/>
              </a:rPr>
              <a:t>Flavor</a:t>
            </a:r>
            <a:r>
              <a:rPr lang="en-GB" dirty="0">
                <a:latin typeface="Abadi Extra Light" panose="020B0204020104020204" pitchFamily="34" charset="0"/>
              </a:rPr>
              <a:t> (e.g., classical statistics, deep learning, probabilistic/Bayesian, theory)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Terminology and notation (beware of this especially)</a:t>
            </a:r>
          </a:p>
          <a:p>
            <a:pPr marL="457200" lvl="1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For each topic in the course, we will provide you recommended readings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5</a:t>
            </a:fld>
            <a:endParaRPr lang="en-IN" sz="2800" dirty="0">
              <a:solidFill>
                <a:schemeClr val="accent6"/>
              </a:solidFill>
            </a:endParaRPr>
          </a:p>
        </p:txBody>
      </p:sp>
      <p:sp>
        <p:nvSpPr>
          <p:cNvPr id="4" name="AutoShape 2" descr="Book cover">
            <a:extLst>
              <a:ext uri="{FF2B5EF4-FFF2-40B4-BE49-F238E27FC236}">
                <a16:creationId xmlns:a16="http://schemas.microsoft.com/office/drawing/2014/main" id="{9FF85187-4BC2-6217-DDFB-7FA84EF68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Book cover">
            <a:extLst>
              <a:ext uri="{FF2B5EF4-FFF2-40B4-BE49-F238E27FC236}">
                <a16:creationId xmlns:a16="http://schemas.microsoft.com/office/drawing/2014/main" id="{F04B683E-D5F2-CC25-30A9-C0BD7F1FEC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70BCE2-31F2-C17E-D28E-6D9CF5092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20" y="1750576"/>
            <a:ext cx="1605651" cy="181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9DBD01-7D66-7E30-1BF1-E89A03CD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36" y="1767105"/>
            <a:ext cx="1385503" cy="18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CBC3E3B-E67E-F278-AC6D-A4C5686A6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61" y="1750576"/>
            <a:ext cx="1321672" cy="181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ADF3B36-1053-486C-C421-F9007659E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15" y="1767105"/>
            <a:ext cx="1171186" cy="1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FE2D96B-0C2A-047A-79D6-6168CC1D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28" y="1737659"/>
            <a:ext cx="1321672" cy="185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16C4A8D-A6A0-46BB-57F9-2BB338F6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87" y="1737659"/>
            <a:ext cx="1559504" cy="18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9518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87"/>
    </mc:Choice>
    <mc:Fallback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Introduction to the foundations of machine learning (ML)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Focus on developing the ability to 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Understand the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underlying principles</a:t>
            </a:r>
            <a:r>
              <a:rPr lang="en-GB" dirty="0">
                <a:latin typeface="Abadi Extra Light" panose="020B0204020104020204" pitchFamily="34" charset="0"/>
              </a:rPr>
              <a:t> (and maths </a:t>
            </a:r>
            <a:r>
              <a:rPr lang="en-GB" dirty="0">
                <a:latin typeface="Abadi Extra Light" panose="020B0204020104020204" pitchFamily="34" charset="0"/>
                <a:sym typeface="Wingdings" panose="05000000000000000000" pitchFamily="2" charset="2"/>
              </a:rPr>
              <a:t>) </a:t>
            </a:r>
            <a:r>
              <a:rPr lang="en-GB" dirty="0">
                <a:latin typeface="Abadi Extra Light" panose="020B0204020104020204" pitchFamily="34" charset="0"/>
              </a:rPr>
              <a:t>behind ML models and algos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Understand how to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implement</a:t>
            </a:r>
            <a:r>
              <a:rPr lang="en-GB" dirty="0">
                <a:latin typeface="Abadi Extra Light" panose="020B0204020104020204" pitchFamily="34" charset="0"/>
              </a:rPr>
              <a:t> and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evaluate</a:t>
            </a:r>
            <a:r>
              <a:rPr lang="en-GB" dirty="0">
                <a:latin typeface="Abadi Extra Light" panose="020B0204020104020204" pitchFamily="34" charset="0"/>
              </a:rPr>
              <a:t> them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Understand/develop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intuition</a:t>
            </a:r>
            <a:r>
              <a:rPr lang="en-GB" dirty="0">
                <a:latin typeface="Abadi Extra Light" panose="020B0204020104020204" pitchFamily="34" charset="0"/>
              </a:rPr>
              <a:t> on choosing the right ML model/algo for your problem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(Hopefully) inspire you to work on and learn more about ML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Not an intro to popular software frameworks and libraries, such as scikit-learn, </a:t>
            </a:r>
            <a:r>
              <a:rPr lang="en-GB" dirty="0" err="1">
                <a:latin typeface="Abadi Extra Light" panose="020B0204020104020204" pitchFamily="34" charset="0"/>
              </a:rPr>
              <a:t>PyTorch</a:t>
            </a:r>
            <a:r>
              <a:rPr lang="en-GB" dirty="0">
                <a:latin typeface="Abadi Extra Light" panose="020B0204020104020204" pitchFamily="34" charset="0"/>
              </a:rPr>
              <a:t>, </a:t>
            </a:r>
            <a:r>
              <a:rPr lang="en-GB" dirty="0" err="1">
                <a:latin typeface="Abadi Extra Light" panose="020B0204020104020204" pitchFamily="34" charset="0"/>
              </a:rPr>
              <a:t>Tensorflow</a:t>
            </a:r>
            <a:r>
              <a:rPr lang="en-GB" dirty="0">
                <a:latin typeface="Abadi Extra Light" panose="020B0204020104020204" pitchFamily="34" charset="0"/>
              </a:rPr>
              <a:t>, etc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However, you are encouraged to explore these as the course progresses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See the course website for links and other relevant texts and references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Different books might vary in terms of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Set of topics covered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>
                <a:latin typeface="Abadi Extra Light" panose="020B0204020104020204" pitchFamily="34" charset="0"/>
              </a:rPr>
              <a:t>Flavor</a:t>
            </a:r>
            <a:r>
              <a:rPr lang="en-GB" dirty="0">
                <a:latin typeface="Abadi Extra Light" panose="020B0204020104020204" pitchFamily="34" charset="0"/>
              </a:rPr>
              <a:t> (e.g., classical statistics, deep learning, probabilistic/Bayesian, theory)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Terminology and notation (beware of this especially)</a:t>
            </a:r>
          </a:p>
          <a:p>
            <a:pPr marL="457200" lvl="1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We will provide you the reading material from the relevant sources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6</a:t>
            </a:fld>
            <a:endParaRPr lang="en-IN" sz="2800" dirty="0">
              <a:solidFill>
                <a:schemeClr val="accent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82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87"/>
    </mc:Choice>
    <mc:Fallback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ECE3A6-3D73-42A6-9C55-3F098AD1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611" y="2547286"/>
            <a:ext cx="8405367" cy="1600782"/>
          </a:xfrm>
        </p:spPr>
        <p:txBody>
          <a:bodyPr>
            <a:noAutofit/>
          </a:bodyPr>
          <a:lstStyle/>
          <a:p>
            <a:r>
              <a:rPr lang="en-IN" sz="6000" b="1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40657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9"/>
    </mc:Choice>
    <mc:Fallback xmlns="">
      <p:transition spd="slow" advTm="2624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Designing algorithms that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ingest data </a:t>
            </a:r>
            <a:r>
              <a:rPr lang="en-GB" dirty="0">
                <a:latin typeface="Abadi Extra Light" panose="020B0204020104020204" pitchFamily="34" charset="0"/>
              </a:rPr>
              <a:t>and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learn a model </a:t>
            </a:r>
            <a:r>
              <a:rPr lang="en-GB" dirty="0">
                <a:latin typeface="Abadi Extra Light" panose="020B0204020104020204" pitchFamily="34" charset="0"/>
              </a:rPr>
              <a:t>of the data</a:t>
            </a: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learned model can be used 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Detect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patterns/structures/themes/trends </a:t>
            </a:r>
            <a:r>
              <a:rPr lang="en-GB" dirty="0">
                <a:latin typeface="Abadi Extra Light" panose="020B0204020104020204" pitchFamily="34" charset="0"/>
              </a:rPr>
              <a:t>etc. in the data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Make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predictions</a:t>
            </a:r>
            <a:r>
              <a:rPr lang="en-GB" dirty="0">
                <a:latin typeface="Abadi Extra Light" panose="020B0204020104020204" pitchFamily="34" charset="0"/>
              </a:rPr>
              <a:t> about future data and make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decisions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Modern ML algorithms are heavily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“data-driven”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No need to pre-define all the rules by humans (infeasible/impossible anyway)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rules are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not “static”</a:t>
            </a:r>
            <a:r>
              <a:rPr lang="en-GB" dirty="0">
                <a:latin typeface="Abadi Extra Light" panose="020B0204020104020204" pitchFamily="34" charset="0"/>
              </a:rPr>
              <a:t>; can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adapt</a:t>
            </a:r>
            <a:r>
              <a:rPr lang="en-GB" dirty="0">
                <a:latin typeface="Abadi Extra Light" panose="020B0204020104020204" pitchFamily="34" charset="0"/>
              </a:rPr>
              <a:t> as the ML algo ingests more and more data</a:t>
            </a:r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45549D-4A41-EF19-66C5-966E71CDF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589" y="2983515"/>
            <a:ext cx="2138209" cy="206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C27CF1-58B6-522A-6CE5-1525F1890293}"/>
              </a:ext>
            </a:extLst>
          </p:cNvPr>
          <p:cNvSpPr/>
          <p:nvPr/>
        </p:nvSpPr>
        <p:spPr>
          <a:xfrm>
            <a:off x="9409995" y="2113755"/>
            <a:ext cx="2516760" cy="687866"/>
          </a:xfrm>
          <a:prstGeom prst="wedgeRectCallout">
            <a:avLst>
              <a:gd name="adj1" fmla="val -35273"/>
              <a:gd name="adj2" fmla="val 8172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Next word prediction (key task in large-language models like ChatGPT)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CB28D41-0A48-BF67-1457-61BABAAD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47306"/>
            <a:ext cx="3077486" cy="173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645BCC8-9665-DBFD-BB07-DAE7F041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4" y="3340754"/>
            <a:ext cx="2608770" cy="13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FCF9125-41D1-B1FC-37E1-64CD2469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013" y="2983515"/>
            <a:ext cx="2706676" cy="218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08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241"/>
    </mc:Choice>
    <mc:Fallback xmlns="">
      <p:transition spd="slow" advTm="27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Where Should We Use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When the learning problem is very complex, e.g., 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0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Enumerating all rules is infeasible or too time-consuming</a:t>
            </a: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Rules might evolve with time</a:t>
            </a:r>
            <a:endParaRPr lang="en-IN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In such cases, hard-coding the rules in a computer program may not work</a:t>
            </a:r>
          </a:p>
          <a:p>
            <a:pPr marL="0" indent="0"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Difficult to define and code all possible rules</a:t>
            </a:r>
          </a:p>
          <a:p>
            <a:pPr marL="457200" lvl="1" indent="0"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Difficult to update the program if rules evolve</a:t>
            </a:r>
          </a:p>
          <a:p>
            <a:pPr marL="457200" lvl="1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ML replaces the idea of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humans writing code</a:t>
            </a:r>
            <a:r>
              <a:rPr lang="en-GB" dirty="0">
                <a:latin typeface="Abadi Extra Light" panose="020B0204020104020204" pitchFamily="34" charset="0"/>
              </a:rPr>
              <a:t> by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humans supplying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ML algorithm automatically learns the model (the rules) from the supplied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model can evolve with more and more data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2D61CD-1F48-A1A0-D808-A303599C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402557"/>
            <a:ext cx="2975843" cy="180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BA71E4EB-00F6-DFBD-4236-DC238994478F}"/>
              </a:ext>
            </a:extLst>
          </p:cNvPr>
          <p:cNvSpPr/>
          <p:nvPr/>
        </p:nvSpPr>
        <p:spPr>
          <a:xfrm>
            <a:off x="7965435" y="186043"/>
            <a:ext cx="3194958" cy="961104"/>
          </a:xfrm>
          <a:prstGeom prst="wedgeRectCallout">
            <a:avLst>
              <a:gd name="adj1" fmla="val -1205"/>
              <a:gd name="adj2" fmla="val 738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Handwritten digit recognition: Not too complex but still reasonably complex that an ML approach is desirable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91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241"/>
    </mc:Choice>
    <mc:Fallback>
      <p:transition spd="slow" advTm="27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8.3|17.1|8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6.5|11.4|13.9|36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6.6|17.9|11.2|9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16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3|4.8|9.2|36.7|16.1|7.8|15.4|22.1|6.4|27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7.6|3.5|16.7|12|24.3|11.4|26.9|7.4|5.4|2|4.6|27|1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9.9|6.2|9.2|10.7|15.6|16.5|16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7|15.6|2.7|41.6|79.9|69.2|17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6.2|3|19.5|21.6|23.8|7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0.2|43.6|19.2|5.7|41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|10.7|12.4|26.8|9.2|5.1|40.6|1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1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4.8|5.5|5.3|7.9|99.7|14.4|5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4.8|5.5|5.3|7.9|99.7|14.4|59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4.8|5.5|5.3|7.9|99.7|14.4|59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3291</TotalTime>
  <Words>2109</Words>
  <Application>Microsoft Office PowerPoint</Application>
  <PresentationFormat>Widescreen</PresentationFormat>
  <Paragraphs>344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Abadi Extra Light</vt:lpstr>
      <vt:lpstr>Arial</vt:lpstr>
      <vt:lpstr>Calibri</vt:lpstr>
      <vt:lpstr>Calibri Light</vt:lpstr>
      <vt:lpstr>Garamond</vt:lpstr>
      <vt:lpstr>Wingdings</vt:lpstr>
      <vt:lpstr>Office Theme</vt:lpstr>
      <vt:lpstr>Course Logistics and Introduction</vt:lpstr>
      <vt:lpstr>Course Logistics</vt:lpstr>
      <vt:lpstr>Course Team (TAs)</vt:lpstr>
      <vt:lpstr>Workload and Grading Policy</vt:lpstr>
      <vt:lpstr>Textbook and References</vt:lpstr>
      <vt:lpstr>Course Goals</vt:lpstr>
      <vt:lpstr>What Is Machine Learning?</vt:lpstr>
      <vt:lpstr>Machine Learning (ML)</vt:lpstr>
      <vt:lpstr>Where Should We Use ML?</vt:lpstr>
      <vt:lpstr>Artificial Intelligence (AI) vs Machine Learning</vt:lpstr>
      <vt:lpstr>ML: Some Success Stories</vt:lpstr>
      <vt:lpstr>Key Enablers for Modern ML</vt:lpstr>
      <vt:lpstr>ML: A Simple Illustration</vt:lpstr>
      <vt:lpstr>ML: A Simple Illustration</vt:lpstr>
      <vt:lpstr>ML: The Exam Anology</vt:lpstr>
      <vt:lpstr>Coming Up Next..</vt:lpstr>
      <vt:lpstr>A Loose Taxonomy of ML</vt:lpstr>
      <vt:lpstr>A Typical Supervised Learning Workflow</vt:lpstr>
      <vt:lpstr>A Typical Unsupervised Learning Workflow</vt:lpstr>
      <vt:lpstr>ML from Geometric Perspective</vt:lpstr>
      <vt:lpstr>ML from Geometric Perspective</vt:lpstr>
      <vt:lpstr>ML from Function Approximation Perspective</vt:lpstr>
      <vt:lpstr>ML from Probability Estimation Perspective</vt:lpstr>
      <vt:lpstr>Next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Logistics</dc:title>
  <dc:creator>Piyush Rai</dc:creator>
  <cp:lastModifiedBy>Piyush Rai</cp:lastModifiedBy>
  <cp:revision>155</cp:revision>
  <dcterms:created xsi:type="dcterms:W3CDTF">2020-07-07T20:42:16Z</dcterms:created>
  <dcterms:modified xsi:type="dcterms:W3CDTF">2023-07-31T14:17:31Z</dcterms:modified>
</cp:coreProperties>
</file>